
<file path=[Content_Types].xml><?xml version="1.0" encoding="utf-8"?>
<Types xmlns="http://schemas.openxmlformats.org/package/2006/content-types">
  <Default ContentType="image/jpeg" Extension="jpg"/>
  <Default ContentType="application/vnd.openxmlformats-officedocument.vmlDrawing" Extension="vml"/>
  <Default ContentType="application/x-fontdata" Extension="fntdata"/>
  <Default ContentType="application/xml" Extension="xml"/>
  <Default ContentType="image/png" Extension="png"/>
  <Default ContentType="application/vnd.openxmlformats-officedocument.wordprocessingml.document" Extension="docx"/>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wordprocessingml.document" PartName="/ppt/embeddings/Microsoft_Office_Word_Document1.docx"/>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y="10287000" cx="18288000"/>
  <p:notesSz cx="6858000" cy="9144000"/>
  <p:embeddedFontLst>
    <p:embeddedFont>
      <p:font typeface="Poppins"/>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36" roundtripDataSignature="AMtx7mjb/M7AVv5JopLSeX3Iv+u/b3FQN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B52E94F-BEA0-42BC-B9D4-666598EB0C05}">
  <a:tblStyle styleId="{8B52E94F-BEA0-42BC-B9D4-666598EB0C05}"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b="off" i="off"/>
      <a:tcStyle>
        <a:fill>
          <a:solidFill>
            <a:srgbClr val="CFD7E7"/>
          </a:solidFill>
        </a:fill>
      </a:tcStyle>
    </a:band1H>
    <a:band2H>
      <a:tcTxStyle b="off" i="off"/>
    </a:band2H>
    <a:band1V>
      <a:tcTxStyle b="off" i="off"/>
      <a:tcStyle>
        <a:fill>
          <a:solidFill>
            <a:srgbClr val="CFD7E7"/>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Poppins-bold.fntdata"/><Relationship Id="rId10" Type="http://schemas.openxmlformats.org/officeDocument/2006/relationships/slide" Target="slides/slide4.xml"/><Relationship Id="rId32" Type="http://schemas.openxmlformats.org/officeDocument/2006/relationships/font" Target="fonts/Poppins-regular.fntdata"/><Relationship Id="rId13" Type="http://schemas.openxmlformats.org/officeDocument/2006/relationships/slide" Target="slides/slide7.xml"/><Relationship Id="rId35" Type="http://schemas.openxmlformats.org/officeDocument/2006/relationships/font" Target="fonts/Poppins-boldItalic.fntdata"/><Relationship Id="rId12" Type="http://schemas.openxmlformats.org/officeDocument/2006/relationships/slide" Target="slides/slide6.xml"/><Relationship Id="rId34" Type="http://schemas.openxmlformats.org/officeDocument/2006/relationships/font" Target="fonts/Poppins-italic.fntdata"/><Relationship Id="rId15" Type="http://schemas.openxmlformats.org/officeDocument/2006/relationships/slide" Target="slides/slide9.xml"/><Relationship Id="rId14" Type="http://schemas.openxmlformats.org/officeDocument/2006/relationships/slide" Target="slides/slide8.xml"/><Relationship Id="rId36" Type="http://customschemas.google.com/relationships/presentationmetadata" Target="meta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5" name="Google Shape;8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4" name="Google Shape;214;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1" name="Google Shape;231;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7" name="Google Shape;247;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1" name="Google Shape;261;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5" name="Google Shape;275;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8" name="Google Shape;28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0" name="Google Shape;300;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1" name="Google Shape;31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2" name="Google Shape;322;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4" name="Google Shape;334;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6" name="Google Shape;346;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9" name="Google Shape;35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3" name="Google Shape;373;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9" name="Google Shape;389;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4" name="Google Shape;404;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8" name="Google Shape;41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 name="Google Shape;113;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7" name="Google Shape;12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2" name="Google Shape;14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7" name="Google Shape;157;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2" name="Google Shape;172;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6" name="Google Shape;18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0" name="Google Shape;200;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5"/>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2000"/>
              <a:buFont typeface="Arial"/>
              <a:buNone/>
              <a:defRPr b="1" i="0" sz="2000" u="none" cap="none" strike="noStrike">
                <a:solidFill>
                  <a:schemeClr val="dk2"/>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2000"/>
              <a:buFont typeface="Arial"/>
              <a:buNone/>
              <a:defRPr b="1" i="0" sz="2000" u="none" cap="none" strike="noStrike">
                <a:solidFill>
                  <a:schemeClr val="dk2"/>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2000"/>
              <a:buFont typeface="Arial"/>
              <a:buNone/>
              <a:defRPr b="1" i="0" sz="2000" u="none" cap="none" strike="noStrike">
                <a:solidFill>
                  <a:schemeClr val="dk2"/>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2000"/>
              <a:buFont typeface="Arial"/>
              <a:buNone/>
              <a:defRPr b="1" i="0" sz="2000" u="none" cap="none" strike="noStrike">
                <a:solidFill>
                  <a:schemeClr val="dk2"/>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2000"/>
              <a:buFont typeface="Arial"/>
              <a:buNone/>
              <a:defRPr b="1" i="0" sz="2000" u="none" cap="none" strike="noStrike">
                <a:solidFill>
                  <a:schemeClr val="dk2"/>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2000"/>
              <a:buFont typeface="Arial"/>
              <a:buNone/>
              <a:defRPr b="1" i="0" sz="2000" u="none" cap="none" strike="noStrike">
                <a:solidFill>
                  <a:schemeClr val="dk2"/>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2000"/>
              <a:buFont typeface="Arial"/>
              <a:buNone/>
              <a:defRPr b="1" i="0" sz="2000" u="none" cap="none" strike="noStrike">
                <a:solidFill>
                  <a:schemeClr val="dk2"/>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2000"/>
              <a:buFont typeface="Arial"/>
              <a:buNone/>
              <a:defRPr b="1" i="0" sz="2000" u="none" cap="none" strike="noStrike">
                <a:solidFill>
                  <a:schemeClr val="dk2"/>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2000"/>
              <a:buFont typeface="Arial"/>
              <a:buNone/>
              <a:defRPr b="1" i="0" sz="2000" u="none" cap="none" strike="noStrike">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5" name="Google Shape;15;p5"/>
          <p:cNvSpPr txBox="1"/>
          <p:nvPr>
            <p:ph idx="1" type="body"/>
          </p:nvPr>
        </p:nvSpPr>
        <p:spPr>
          <a:xfrm>
            <a:off x="17997488" y="217488"/>
            <a:ext cx="914400" cy="914400"/>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SzPts val="3200"/>
              <a:buChar char="•"/>
              <a:defRPr/>
            </a:lvl1pPr>
            <a:lvl2pPr indent="-406400" lvl="1" marL="914400" algn="l">
              <a:lnSpc>
                <a:spcPct val="100000"/>
              </a:lnSpc>
              <a:spcBef>
                <a:spcPts val="560"/>
              </a:spcBef>
              <a:spcAft>
                <a:spcPts val="0"/>
              </a:spcAft>
              <a:buSzPts val="2800"/>
              <a:buChar char="–"/>
              <a:defRPr/>
            </a:lvl2pPr>
            <a:lvl3pPr indent="-381000" lvl="2" marL="1371600" algn="l">
              <a:lnSpc>
                <a:spcPct val="100000"/>
              </a:lnSpc>
              <a:spcBef>
                <a:spcPts val="480"/>
              </a:spcBef>
              <a:spcAft>
                <a:spcPts val="0"/>
              </a:spcAft>
              <a:buSzPts val="24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4" name="Shape 64"/>
        <p:cNvGrpSpPr/>
        <p:nvPr/>
      </p:nvGrpSpPr>
      <p:grpSpPr>
        <a:xfrm>
          <a:off x="0" y="0"/>
          <a:ext cx="0" cy="0"/>
          <a:chOff x="0" y="0"/>
          <a:chExt cx="0" cy="0"/>
        </a:xfrm>
      </p:grpSpPr>
      <p:sp>
        <p:nvSpPr>
          <p:cNvPr id="65" name="Google Shape;65;p1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3"/>
          <p:cNvSpPr/>
          <p:nvPr>
            <p:ph idx="2" type="pic"/>
          </p:nvPr>
        </p:nvSpPr>
        <p:spPr>
          <a:xfrm>
            <a:off x="1792288" y="612775"/>
            <a:ext cx="5486400" cy="4114800"/>
          </a:xfrm>
          <a:prstGeom prst="rect">
            <a:avLst/>
          </a:prstGeom>
          <a:noFill/>
          <a:ln>
            <a:noFill/>
          </a:ln>
        </p:spPr>
      </p:sp>
      <p:sp>
        <p:nvSpPr>
          <p:cNvPr id="67" name="Google Shape;67;p1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8" name="Google Shape;68;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3"/>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1" name="Shape 71"/>
        <p:cNvGrpSpPr/>
        <p:nvPr/>
      </p:nvGrpSpPr>
      <p:grpSpPr>
        <a:xfrm>
          <a:off x="0" y="0"/>
          <a:ext cx="0" cy="0"/>
          <a:chOff x="0" y="0"/>
          <a:chExt cx="0" cy="0"/>
        </a:xfrm>
      </p:grpSpPr>
      <p:sp>
        <p:nvSpPr>
          <p:cNvPr id="72" name="Google Shape;72;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4"/>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4" name="Google Shape;74;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4"/>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7" name="Shape 77"/>
        <p:cNvGrpSpPr/>
        <p:nvPr/>
      </p:nvGrpSpPr>
      <p:grpSpPr>
        <a:xfrm>
          <a:off x="0" y="0"/>
          <a:ext cx="0" cy="0"/>
          <a:chOff x="0" y="0"/>
          <a:chExt cx="0" cy="0"/>
        </a:xfrm>
      </p:grpSpPr>
      <p:sp>
        <p:nvSpPr>
          <p:cNvPr id="78" name="Google Shape;78;p15"/>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5"/>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0" name="Google Shape;80;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5"/>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1_Blank">
    <p:spTree>
      <p:nvGrpSpPr>
        <p:cNvPr id="16" name="Shape 16"/>
        <p:cNvGrpSpPr/>
        <p:nvPr/>
      </p:nvGrpSpPr>
      <p:grpSpPr>
        <a:xfrm>
          <a:off x="0" y="0"/>
          <a:ext cx="0" cy="0"/>
          <a:chOff x="0" y="0"/>
          <a:chExt cx="0" cy="0"/>
        </a:xfrm>
      </p:grpSpPr>
      <p:sp>
        <p:nvSpPr>
          <p:cNvPr id="17" name="Google Shape;17;p3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0" name="Shape 20"/>
        <p:cNvGrpSpPr/>
        <p:nvPr/>
      </p:nvGrpSpPr>
      <p:grpSpPr>
        <a:xfrm>
          <a:off x="0" y="0"/>
          <a:ext cx="0" cy="0"/>
          <a:chOff x="0" y="0"/>
          <a:chExt cx="0" cy="0"/>
        </a:xfrm>
      </p:grpSpPr>
      <p:sp>
        <p:nvSpPr>
          <p:cNvPr id="21" name="Google Shape;21;p3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5" name="Shape 25"/>
        <p:cNvGrpSpPr/>
        <p:nvPr/>
      </p:nvGrpSpPr>
      <p:grpSpPr>
        <a:xfrm>
          <a:off x="0" y="0"/>
          <a:ext cx="0" cy="0"/>
          <a:chOff x="0" y="0"/>
          <a:chExt cx="0" cy="0"/>
        </a:xfrm>
      </p:grpSpPr>
      <p:sp>
        <p:nvSpPr>
          <p:cNvPr id="26" name="Google Shape;26;p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28" name="Google Shape;28;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8"/>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1" name="Shape 31"/>
        <p:cNvGrpSpPr/>
        <p:nvPr/>
      </p:nvGrpSpPr>
      <p:grpSpPr>
        <a:xfrm>
          <a:off x="0" y="0"/>
          <a:ext cx="0" cy="0"/>
          <a:chOff x="0" y="0"/>
          <a:chExt cx="0" cy="0"/>
        </a:xfrm>
      </p:grpSpPr>
      <p:sp>
        <p:nvSpPr>
          <p:cNvPr id="32" name="Google Shape;32;p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4" name="Google Shape;34;p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5" name="Google Shape;35;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9"/>
          <p:cNvSpPr txBox="1"/>
          <p:nvPr>
            <p:ph idx="12" type="sldNum"/>
          </p:nvPr>
        </p:nvSpPr>
        <p:spPr>
          <a:xfrm>
            <a:off x="16154400" y="92075"/>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8" name="Shape 38"/>
        <p:cNvGrpSpPr/>
        <p:nvPr/>
      </p:nvGrpSpPr>
      <p:grpSpPr>
        <a:xfrm>
          <a:off x="0" y="0"/>
          <a:ext cx="0" cy="0"/>
          <a:chOff x="0" y="0"/>
          <a:chExt cx="0" cy="0"/>
        </a:xfrm>
      </p:grpSpPr>
      <p:sp>
        <p:nvSpPr>
          <p:cNvPr id="39" name="Google Shape;39;p1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1" name="Google Shape;41;p1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2" name="Google Shape;42;p1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0"/>
          <p:cNvSpPr txBox="1"/>
          <p:nvPr>
            <p:ph idx="12" type="sldNum"/>
          </p:nvPr>
        </p:nvSpPr>
        <p:spPr>
          <a:xfrm>
            <a:off x="16154400" y="-3629"/>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7" name="Shape 47"/>
        <p:cNvGrpSpPr/>
        <p:nvPr/>
      </p:nvGrpSpPr>
      <p:grpSpPr>
        <a:xfrm>
          <a:off x="0" y="0"/>
          <a:ext cx="0" cy="0"/>
          <a:chOff x="0" y="0"/>
          <a:chExt cx="0" cy="0"/>
        </a:xfrm>
      </p:grpSpPr>
      <p:sp>
        <p:nvSpPr>
          <p:cNvPr id="48" name="Google Shape;48;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1"/>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2" name="Shape 52"/>
        <p:cNvGrpSpPr/>
        <p:nvPr/>
      </p:nvGrpSpPr>
      <p:grpSpPr>
        <a:xfrm>
          <a:off x="0" y="0"/>
          <a:ext cx="0" cy="0"/>
          <a:chOff x="0" y="0"/>
          <a:chExt cx="0" cy="0"/>
        </a:xfrm>
      </p:grpSpPr>
      <p:sp>
        <p:nvSpPr>
          <p:cNvPr id="53" name="Google Shape;53;p1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1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5" name="Google Shape;55;p1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6" name="Google Shape;56;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12"/>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59" name="Shape 59"/>
        <p:cNvGrpSpPr/>
        <p:nvPr/>
      </p:nvGrpSpPr>
      <p:grpSpPr>
        <a:xfrm>
          <a:off x="0" y="0"/>
          <a:ext cx="0" cy="0"/>
          <a:chOff x="0" y="0"/>
          <a:chExt cx="0" cy="0"/>
        </a:xfrm>
      </p:grpSpPr>
      <p:sp>
        <p:nvSpPr>
          <p:cNvPr id="60" name="Google Shape;60;p3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4"/>
          <p:cNvSpPr txBox="1"/>
          <p:nvPr>
            <p:ph idx="12" type="sldNum"/>
          </p:nvPr>
        </p:nvSpPr>
        <p:spPr>
          <a:xfrm>
            <a:off x="16016515" y="259217"/>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1" Type="http://schemas.openxmlformats.org/officeDocument/2006/relationships/image" Target="../media/image7.png"/><Relationship Id="rId10" Type="http://schemas.openxmlformats.org/officeDocument/2006/relationships/package" Target="../embeddings/Microsoft_Office_Word_Document1.docx"/><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vmlDrawing" Target="../drawings/vmlDrawing1.vml"/><Relationship Id="rId4" Type="http://schemas.openxmlformats.org/officeDocument/2006/relationships/image" Target="../media/image3.png"/><Relationship Id="rId9" Type="http://schemas.openxmlformats.org/officeDocument/2006/relationships/package" Target="../embeddings/Microsoft_Office_Word_Document1.docx"/><Relationship Id="rId5" Type="http://schemas.openxmlformats.org/officeDocument/2006/relationships/image" Target="../media/image8.png"/><Relationship Id="rId6" Type="http://schemas.openxmlformats.org/officeDocument/2006/relationships/image" Target="../media/image9.jpg"/><Relationship Id="rId7" Type="http://schemas.openxmlformats.org/officeDocument/2006/relationships/image" Target="../media/image5.jpg"/><Relationship Id="rId8"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2.png"/><Relationship Id="rId6" Type="http://schemas.openxmlformats.org/officeDocument/2006/relationships/image" Target="../media/image13.jpg"/><Relationship Id="rId7"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grpSp>
        <p:nvGrpSpPr>
          <p:cNvPr id="87" name="Google Shape;87;p1"/>
          <p:cNvGrpSpPr/>
          <p:nvPr/>
        </p:nvGrpSpPr>
        <p:grpSpPr>
          <a:xfrm>
            <a:off x="-3434405" y="-2424537"/>
            <a:ext cx="22827326" cy="3667449"/>
            <a:chOff x="0" y="0"/>
            <a:chExt cx="5660972" cy="909494"/>
          </a:xfrm>
        </p:grpSpPr>
        <p:sp>
          <p:nvSpPr>
            <p:cNvPr id="88" name="Google Shape;88;p1"/>
            <p:cNvSpPr/>
            <p:nvPr/>
          </p:nvSpPr>
          <p:spPr>
            <a:xfrm>
              <a:off x="0" y="0"/>
              <a:ext cx="5660972" cy="909494"/>
            </a:xfrm>
            <a:custGeom>
              <a:rect b="b" l="l" r="r" t="t"/>
              <a:pathLst>
                <a:path extrusionOk="0" h="909494" w="5660972">
                  <a:moveTo>
                    <a:pt x="5422847" y="0"/>
                  </a:moveTo>
                  <a:lnTo>
                    <a:pt x="5660972" y="238125"/>
                  </a:lnTo>
                  <a:lnTo>
                    <a:pt x="5660972" y="671369"/>
                  </a:lnTo>
                  <a:lnTo>
                    <a:pt x="5422847" y="909494"/>
                  </a:lnTo>
                  <a:lnTo>
                    <a:pt x="238125" y="909494"/>
                  </a:lnTo>
                  <a:lnTo>
                    <a:pt x="0" y="671369"/>
                  </a:lnTo>
                  <a:lnTo>
                    <a:pt x="0" y="238125"/>
                  </a:lnTo>
                  <a:lnTo>
                    <a:pt x="238125" y="0"/>
                  </a:lnTo>
                  <a:lnTo>
                    <a:pt x="5422847" y="0"/>
                  </a:lnTo>
                  <a:close/>
                </a:path>
              </a:pathLst>
            </a:custGeom>
            <a:gradFill>
              <a:gsLst>
                <a:gs pos="0">
                  <a:srgbClr val="FFDE59"/>
                </a:gs>
                <a:gs pos="100000">
                  <a:srgbClr val="FF914D"/>
                </a:gs>
              </a:gsLst>
              <a:lin ang="0" scaled="0"/>
            </a:gradFill>
            <a:ln>
              <a:noFill/>
            </a:ln>
          </p:spPr>
        </p:sp>
        <p:sp>
          <p:nvSpPr>
            <p:cNvPr id="89" name="Google Shape;89;p1"/>
            <p:cNvSpPr txBox="1"/>
            <p:nvPr/>
          </p:nvSpPr>
          <p:spPr>
            <a:xfrm>
              <a:off x="63500" y="6350"/>
              <a:ext cx="5533971" cy="839644"/>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0" name="Google Shape;90;p1"/>
          <p:cNvGrpSpPr/>
          <p:nvPr/>
        </p:nvGrpSpPr>
        <p:grpSpPr>
          <a:xfrm>
            <a:off x="-955072" y="9490984"/>
            <a:ext cx="20770739" cy="2231372"/>
            <a:chOff x="0" y="0"/>
            <a:chExt cx="9609927" cy="1032381"/>
          </a:xfrm>
        </p:grpSpPr>
        <p:sp>
          <p:nvSpPr>
            <p:cNvPr id="91" name="Google Shape;91;p1"/>
            <p:cNvSpPr/>
            <p:nvPr/>
          </p:nvSpPr>
          <p:spPr>
            <a:xfrm>
              <a:off x="0" y="0"/>
              <a:ext cx="9609927" cy="1032381"/>
            </a:xfrm>
            <a:custGeom>
              <a:rect b="b" l="l" r="r" t="t"/>
              <a:pathLst>
                <a:path extrusionOk="0" h="1032381" w="9609927">
                  <a:moveTo>
                    <a:pt x="9371802" y="0"/>
                  </a:moveTo>
                  <a:lnTo>
                    <a:pt x="9609927" y="238125"/>
                  </a:lnTo>
                  <a:lnTo>
                    <a:pt x="9609927" y="794256"/>
                  </a:lnTo>
                  <a:lnTo>
                    <a:pt x="9371802" y="1032381"/>
                  </a:lnTo>
                  <a:lnTo>
                    <a:pt x="238125" y="1032381"/>
                  </a:lnTo>
                  <a:lnTo>
                    <a:pt x="0" y="794256"/>
                  </a:lnTo>
                  <a:lnTo>
                    <a:pt x="0" y="238125"/>
                  </a:lnTo>
                  <a:lnTo>
                    <a:pt x="238125" y="0"/>
                  </a:lnTo>
                  <a:lnTo>
                    <a:pt x="9371802" y="0"/>
                  </a:lnTo>
                  <a:close/>
                </a:path>
              </a:pathLst>
            </a:custGeom>
            <a:gradFill>
              <a:gsLst>
                <a:gs pos="0">
                  <a:srgbClr val="FFDE59"/>
                </a:gs>
                <a:gs pos="100000">
                  <a:srgbClr val="FF914D"/>
                </a:gs>
              </a:gsLst>
              <a:lin ang="0" scaled="0"/>
            </a:gradFill>
            <a:ln>
              <a:noFill/>
            </a:ln>
          </p:spPr>
        </p:sp>
        <p:sp>
          <p:nvSpPr>
            <p:cNvPr id="92" name="Google Shape;92;p1"/>
            <p:cNvSpPr txBox="1"/>
            <p:nvPr/>
          </p:nvSpPr>
          <p:spPr>
            <a:xfrm>
              <a:off x="63500" y="6350"/>
              <a:ext cx="9482927" cy="962531"/>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3" name="Google Shape;93;p1"/>
          <p:cNvSpPr/>
          <p:nvPr/>
        </p:nvSpPr>
        <p:spPr>
          <a:xfrm rot="-9425734">
            <a:off x="8385001" y="475597"/>
            <a:ext cx="8761717" cy="8957146"/>
          </a:xfrm>
          <a:custGeom>
            <a:rect b="b" l="l" r="r" t="t"/>
            <a:pathLst>
              <a:path extrusionOk="0" h="8957146" w="8761717">
                <a:moveTo>
                  <a:pt x="0" y="0"/>
                </a:moveTo>
                <a:lnTo>
                  <a:pt x="8761717" y="0"/>
                </a:lnTo>
                <a:lnTo>
                  <a:pt x="8761717" y="8957145"/>
                </a:lnTo>
                <a:lnTo>
                  <a:pt x="0" y="8957145"/>
                </a:lnTo>
                <a:lnTo>
                  <a:pt x="0" y="0"/>
                </a:lnTo>
                <a:close/>
              </a:path>
            </a:pathLst>
          </a:custGeom>
          <a:blipFill rotWithShape="1">
            <a:blip r:embed="rId3">
              <a:alphaModFix amt="10999"/>
            </a:blip>
            <a:stretch>
              <a:fillRect b="0" l="0" r="0" t="0"/>
            </a:stretch>
          </a:blipFill>
          <a:ln>
            <a:noFill/>
          </a:ln>
        </p:spPr>
      </p:sp>
      <p:sp>
        <p:nvSpPr>
          <p:cNvPr id="94" name="Google Shape;94;p1"/>
          <p:cNvSpPr/>
          <p:nvPr/>
        </p:nvSpPr>
        <p:spPr>
          <a:xfrm rot="4876606">
            <a:off x="-2631017" y="7726570"/>
            <a:ext cx="4714159" cy="4819308"/>
          </a:xfrm>
          <a:custGeom>
            <a:rect b="b" l="l" r="r" t="t"/>
            <a:pathLst>
              <a:path extrusionOk="0" h="4819308" w="4714159">
                <a:moveTo>
                  <a:pt x="0" y="0"/>
                </a:moveTo>
                <a:lnTo>
                  <a:pt x="4714159" y="0"/>
                </a:lnTo>
                <a:lnTo>
                  <a:pt x="4714159" y="4819308"/>
                </a:lnTo>
                <a:lnTo>
                  <a:pt x="0" y="4819308"/>
                </a:lnTo>
                <a:lnTo>
                  <a:pt x="0" y="0"/>
                </a:lnTo>
                <a:close/>
              </a:path>
            </a:pathLst>
          </a:custGeom>
          <a:blipFill rotWithShape="1">
            <a:blip r:embed="rId3">
              <a:alphaModFix amt="19999"/>
            </a:blip>
            <a:stretch>
              <a:fillRect b="0" l="0" r="0" t="0"/>
            </a:stretch>
          </a:blipFill>
          <a:ln>
            <a:noFill/>
          </a:ln>
        </p:spPr>
      </p:sp>
      <p:sp>
        <p:nvSpPr>
          <p:cNvPr id="95" name="Google Shape;95;p1"/>
          <p:cNvSpPr/>
          <p:nvPr/>
        </p:nvSpPr>
        <p:spPr>
          <a:xfrm>
            <a:off x="11857221" y="1719908"/>
            <a:ext cx="4955368" cy="7132071"/>
          </a:xfrm>
          <a:custGeom>
            <a:rect b="b" l="l" r="r" t="t"/>
            <a:pathLst>
              <a:path extrusionOk="0" h="7132071" w="4955368">
                <a:moveTo>
                  <a:pt x="0" y="0"/>
                </a:moveTo>
                <a:lnTo>
                  <a:pt x="4955368" y="0"/>
                </a:lnTo>
                <a:lnTo>
                  <a:pt x="4955368" y="7132071"/>
                </a:lnTo>
                <a:lnTo>
                  <a:pt x="0" y="7132071"/>
                </a:lnTo>
                <a:lnTo>
                  <a:pt x="0" y="0"/>
                </a:lnTo>
                <a:close/>
              </a:path>
            </a:pathLst>
          </a:custGeom>
          <a:blipFill rotWithShape="1">
            <a:blip r:embed="rId4">
              <a:alphaModFix/>
            </a:blip>
            <a:stretch>
              <a:fillRect b="-24586" l="0" r="0" t="-26031"/>
            </a:stretch>
          </a:blipFill>
          <a:ln>
            <a:noFill/>
          </a:ln>
        </p:spPr>
      </p:sp>
      <p:sp>
        <p:nvSpPr>
          <p:cNvPr id="96" name="Google Shape;96;p1"/>
          <p:cNvSpPr/>
          <p:nvPr/>
        </p:nvSpPr>
        <p:spPr>
          <a:xfrm>
            <a:off x="4924477" y="2438863"/>
            <a:ext cx="1959027" cy="1625393"/>
          </a:xfrm>
          <a:custGeom>
            <a:rect b="b" l="l" r="r" t="t"/>
            <a:pathLst>
              <a:path extrusionOk="0" h="1625393" w="1959027">
                <a:moveTo>
                  <a:pt x="0" y="0"/>
                </a:moveTo>
                <a:lnTo>
                  <a:pt x="1959027" y="0"/>
                </a:lnTo>
                <a:lnTo>
                  <a:pt x="1959027" y="1625394"/>
                </a:lnTo>
                <a:lnTo>
                  <a:pt x="0" y="1625394"/>
                </a:lnTo>
                <a:lnTo>
                  <a:pt x="0" y="0"/>
                </a:lnTo>
                <a:close/>
              </a:path>
            </a:pathLst>
          </a:custGeom>
          <a:blipFill rotWithShape="1">
            <a:blip r:embed="rId5">
              <a:alphaModFix/>
            </a:blip>
            <a:stretch>
              <a:fillRect b="0" l="0" r="0" t="0"/>
            </a:stretch>
          </a:blipFill>
          <a:ln>
            <a:noFill/>
          </a:ln>
        </p:spPr>
      </p:sp>
      <p:sp>
        <p:nvSpPr>
          <p:cNvPr id="97" name="Google Shape;97;p1"/>
          <p:cNvSpPr txBox="1"/>
          <p:nvPr/>
        </p:nvSpPr>
        <p:spPr>
          <a:xfrm>
            <a:off x="383991" y="4383759"/>
            <a:ext cx="11040000" cy="5399400"/>
          </a:xfrm>
          <a:prstGeom prst="rect">
            <a:avLst/>
          </a:prstGeom>
          <a:noFill/>
          <a:ln>
            <a:noFill/>
          </a:ln>
        </p:spPr>
        <p:txBody>
          <a:bodyPr anchorCtr="0" anchor="t" bIns="0" lIns="0" spcFirstLastPara="1" rIns="0" wrap="square" tIns="0">
            <a:spAutoFit/>
          </a:bodyPr>
          <a:lstStyle/>
          <a:p>
            <a:pPr indent="0" lvl="0" marL="0" marR="0" rtl="0" algn="ctr">
              <a:lnSpc>
                <a:spcPct val="94993"/>
              </a:lnSpc>
              <a:spcBef>
                <a:spcPts val="0"/>
              </a:spcBef>
              <a:spcAft>
                <a:spcPts val="0"/>
              </a:spcAft>
              <a:buClr>
                <a:srgbClr val="000000"/>
              </a:buClr>
              <a:buSzPts val="4800"/>
              <a:buFont typeface="Arial"/>
              <a:buNone/>
            </a:pPr>
            <a:r>
              <a:rPr b="1" i="0" lang="en-US" sz="4800" u="none" cap="none" strike="noStrike">
                <a:solidFill>
                  <a:srgbClr val="462DD4"/>
                </a:solidFill>
                <a:latin typeface="Arial"/>
                <a:ea typeface="Arial"/>
                <a:cs typeface="Arial"/>
                <a:sym typeface="Arial"/>
              </a:rPr>
              <a:t>TRAINING OF CORE TRAINERS FOR CPG MANAGEMENT OF BIPOLAR DISORDER (SECOND EDITION)</a:t>
            </a:r>
            <a:endParaRPr b="0" i="0" sz="1400" u="none" cap="none" strike="noStrike">
              <a:solidFill>
                <a:srgbClr val="000000"/>
              </a:solidFill>
              <a:latin typeface="Arial"/>
              <a:ea typeface="Arial"/>
              <a:cs typeface="Arial"/>
              <a:sym typeface="Arial"/>
            </a:endParaRPr>
          </a:p>
          <a:p>
            <a:pPr indent="0" lvl="0" marL="0" marR="0" rtl="0" algn="ctr">
              <a:lnSpc>
                <a:spcPct val="94993"/>
              </a:lnSpc>
              <a:spcBef>
                <a:spcPts val="0"/>
              </a:spcBef>
              <a:spcAft>
                <a:spcPts val="0"/>
              </a:spcAft>
              <a:buClr>
                <a:srgbClr val="000000"/>
              </a:buClr>
              <a:buSzPts val="4934"/>
              <a:buFont typeface="Arial"/>
              <a:buNone/>
            </a:pPr>
            <a:r>
              <a:t/>
            </a:r>
            <a:endParaRPr b="1" i="0" sz="4934" u="none" cap="none" strike="noStrike">
              <a:solidFill>
                <a:srgbClr val="462DD4"/>
              </a:solidFill>
              <a:latin typeface="Arial"/>
              <a:ea typeface="Arial"/>
              <a:cs typeface="Arial"/>
              <a:sym typeface="Arial"/>
            </a:endParaRPr>
          </a:p>
          <a:p>
            <a:pPr indent="0" lvl="0" marL="0" marR="0" rtl="0" algn="ctr">
              <a:lnSpc>
                <a:spcPct val="94993"/>
              </a:lnSpc>
              <a:spcBef>
                <a:spcPts val="0"/>
              </a:spcBef>
              <a:spcAft>
                <a:spcPts val="0"/>
              </a:spcAft>
              <a:buClr>
                <a:srgbClr val="000000"/>
              </a:buClr>
              <a:buSzPts val="4000"/>
              <a:buFont typeface="Arial"/>
              <a:buNone/>
            </a:pPr>
            <a:r>
              <a:rPr b="1" i="0" lang="en-US" sz="4000" u="none" cap="none" strike="noStrike">
                <a:solidFill>
                  <a:srgbClr val="462DD4"/>
                </a:solidFill>
                <a:latin typeface="Arial"/>
                <a:ea typeface="Arial"/>
                <a:cs typeface="Arial"/>
                <a:sym typeface="Arial"/>
              </a:rPr>
              <a:t>OVERVIEW AND RISK FACTORS</a:t>
            </a:r>
            <a:endParaRPr b="1" i="0" sz="4000" u="none" cap="none" strike="noStrike">
              <a:solidFill>
                <a:srgbClr val="462DD4"/>
              </a:solidFill>
              <a:latin typeface="Arial"/>
              <a:ea typeface="Arial"/>
              <a:cs typeface="Arial"/>
              <a:sym typeface="Arial"/>
            </a:endParaRPr>
          </a:p>
          <a:p>
            <a:pPr indent="0" lvl="0" marL="0" marR="0" rtl="0" algn="ctr">
              <a:lnSpc>
                <a:spcPct val="94993"/>
              </a:lnSpc>
              <a:spcBef>
                <a:spcPts val="0"/>
              </a:spcBef>
              <a:spcAft>
                <a:spcPts val="0"/>
              </a:spcAft>
              <a:buClr>
                <a:srgbClr val="000000"/>
              </a:buClr>
              <a:buSzPts val="2800"/>
              <a:buFont typeface="Arial"/>
              <a:buNone/>
            </a:pPr>
            <a:r>
              <a:rPr b="1" i="0" lang="en-US" sz="2800" u="none" cap="none" strike="noStrike">
                <a:solidFill>
                  <a:schemeClr val="dk1"/>
                </a:solidFill>
                <a:latin typeface="Arial"/>
                <a:ea typeface="Arial"/>
                <a:cs typeface="Arial"/>
                <a:sym typeface="Arial"/>
              </a:rPr>
              <a:t>DR. MELISA ABDUL AZIZ</a:t>
            </a:r>
            <a:endParaRPr b="0" i="0" sz="1400" u="none" cap="none" strike="noStrike">
              <a:solidFill>
                <a:srgbClr val="000000"/>
              </a:solidFill>
              <a:latin typeface="Arial"/>
              <a:ea typeface="Arial"/>
              <a:cs typeface="Arial"/>
              <a:sym typeface="Arial"/>
            </a:endParaRPr>
          </a:p>
          <a:p>
            <a:pPr indent="0" lvl="0" marL="0" marR="0" rtl="0" algn="ctr">
              <a:lnSpc>
                <a:spcPct val="94993"/>
              </a:lnSpc>
              <a:spcBef>
                <a:spcPts val="0"/>
              </a:spcBef>
              <a:spcAft>
                <a:spcPts val="0"/>
              </a:spcAft>
              <a:buClr>
                <a:srgbClr val="000000"/>
              </a:buClr>
              <a:buSzPts val="2800"/>
              <a:buFont typeface="Arial"/>
              <a:buNone/>
            </a:pPr>
            <a:r>
              <a:rPr b="1" i="0" lang="en-US" sz="2800" u="none" cap="none" strike="noStrike">
                <a:solidFill>
                  <a:schemeClr val="dk1"/>
                </a:solidFill>
                <a:latin typeface="Arial"/>
                <a:ea typeface="Arial"/>
                <a:cs typeface="Arial"/>
                <a:sym typeface="Arial"/>
              </a:rPr>
              <a:t>CONSULTANT PSYCHIATRIST</a:t>
            </a:r>
            <a:endParaRPr b="0" i="0" sz="1400" u="none" cap="none" strike="noStrike">
              <a:solidFill>
                <a:srgbClr val="000000"/>
              </a:solidFill>
              <a:latin typeface="Arial"/>
              <a:ea typeface="Arial"/>
              <a:cs typeface="Arial"/>
              <a:sym typeface="Arial"/>
            </a:endParaRPr>
          </a:p>
          <a:p>
            <a:pPr indent="0" lvl="0" marL="0" marR="0" rtl="0" algn="ctr">
              <a:lnSpc>
                <a:spcPct val="94993"/>
              </a:lnSpc>
              <a:spcBef>
                <a:spcPts val="0"/>
              </a:spcBef>
              <a:spcAft>
                <a:spcPts val="0"/>
              </a:spcAft>
              <a:buClr>
                <a:srgbClr val="000000"/>
              </a:buClr>
              <a:buSzPts val="2800"/>
              <a:buFont typeface="Arial"/>
              <a:buNone/>
            </a:pPr>
            <a:r>
              <a:rPr b="1" i="0" lang="en-US" sz="2800" u="none" cap="none" strike="noStrike">
                <a:solidFill>
                  <a:schemeClr val="dk1"/>
                </a:solidFill>
                <a:latin typeface="Arial"/>
                <a:ea typeface="Arial"/>
                <a:cs typeface="Arial"/>
                <a:sym typeface="Arial"/>
              </a:rPr>
              <a:t>THOMSON HOSPITAL</a:t>
            </a:r>
            <a:endParaRPr b="0" i="0" sz="1400" u="none" cap="none" strike="noStrike">
              <a:solidFill>
                <a:srgbClr val="000000"/>
              </a:solidFill>
              <a:latin typeface="Arial"/>
              <a:ea typeface="Arial"/>
              <a:cs typeface="Arial"/>
              <a:sym typeface="Arial"/>
            </a:endParaRPr>
          </a:p>
          <a:p>
            <a:pPr indent="0" lvl="0" marL="0" marR="0" rtl="0" algn="ctr">
              <a:lnSpc>
                <a:spcPct val="108471"/>
              </a:lnSpc>
              <a:spcBef>
                <a:spcPts val="0"/>
              </a:spcBef>
              <a:spcAft>
                <a:spcPts val="0"/>
              </a:spcAft>
              <a:buClr>
                <a:srgbClr val="000000"/>
              </a:buClr>
              <a:buSzPts val="4934"/>
              <a:buFont typeface="Arial"/>
              <a:buNone/>
            </a:pPr>
            <a:r>
              <a:t/>
            </a:r>
            <a:endParaRPr b="1" i="0" sz="4934" u="none" cap="none" strike="noStrike">
              <a:solidFill>
                <a:srgbClr val="462DD4"/>
              </a:solidFill>
              <a:latin typeface="Poppins"/>
              <a:ea typeface="Poppins"/>
              <a:cs typeface="Poppins"/>
              <a:sym typeface="Poppins"/>
            </a:endParaRPr>
          </a:p>
        </p:txBody>
      </p:sp>
      <p:sp>
        <p:nvSpPr>
          <p:cNvPr id="98" name="Google Shape;98;p1"/>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3"/>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4">
              <a:alphaModFix amt="19999"/>
            </a:blip>
            <a:stretch>
              <a:fillRect b="0" l="0" r="0" t="0"/>
            </a:stretch>
          </a:blipFill>
          <a:ln>
            <a:noFill/>
          </a:ln>
        </p:spPr>
      </p:sp>
      <p:grpSp>
        <p:nvGrpSpPr>
          <p:cNvPr id="217" name="Google Shape;217;p23"/>
          <p:cNvGrpSpPr/>
          <p:nvPr/>
        </p:nvGrpSpPr>
        <p:grpSpPr>
          <a:xfrm>
            <a:off x="-1139176" y="9673702"/>
            <a:ext cx="12831319" cy="1832372"/>
            <a:chOff x="0" y="0"/>
            <a:chExt cx="3379442" cy="482600"/>
          </a:xfrm>
        </p:grpSpPr>
        <p:sp>
          <p:nvSpPr>
            <p:cNvPr id="218" name="Google Shape;218;p23"/>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219" name="Google Shape;219;p23"/>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20" name="Google Shape;220;p23"/>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4">
              <a:alphaModFix amt="19999"/>
            </a:blip>
            <a:stretch>
              <a:fillRect b="0" l="0" r="0" t="0"/>
            </a:stretch>
          </a:blipFill>
          <a:ln>
            <a:noFill/>
          </a:ln>
        </p:spPr>
      </p:sp>
      <p:sp>
        <p:nvSpPr>
          <p:cNvPr id="221" name="Google Shape;221;p23"/>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5">
              <a:alphaModFix/>
            </a:blip>
            <a:stretch>
              <a:fillRect b="-24586" l="0" r="0" t="-26031"/>
            </a:stretch>
          </a:blipFill>
          <a:ln>
            <a:noFill/>
          </a:ln>
        </p:spPr>
      </p:sp>
      <p:pic>
        <p:nvPicPr>
          <p:cNvPr id="222" name="Google Shape;222;p23"/>
          <p:cNvPicPr preferRelativeResize="0"/>
          <p:nvPr/>
        </p:nvPicPr>
        <p:blipFill rotWithShape="1">
          <a:blip r:embed="rId6">
            <a:alphaModFix/>
          </a:blip>
          <a:srcRect b="0" l="0" r="0" t="0"/>
          <a:stretch/>
        </p:blipFill>
        <p:spPr>
          <a:xfrm>
            <a:off x="9839313" y="3681934"/>
            <a:ext cx="6611956" cy="3652236"/>
          </a:xfrm>
          <a:prstGeom prst="rect">
            <a:avLst/>
          </a:prstGeom>
          <a:noFill/>
          <a:ln>
            <a:noFill/>
          </a:ln>
        </p:spPr>
      </p:pic>
      <p:pic>
        <p:nvPicPr>
          <p:cNvPr id="223" name="Google Shape;223;p23"/>
          <p:cNvPicPr preferRelativeResize="0"/>
          <p:nvPr/>
        </p:nvPicPr>
        <p:blipFill rotWithShape="1">
          <a:blip r:embed="rId7">
            <a:alphaModFix/>
          </a:blip>
          <a:srcRect b="0" l="0" r="0" t="0"/>
          <a:stretch/>
        </p:blipFill>
        <p:spPr>
          <a:xfrm>
            <a:off x="9839312" y="465124"/>
            <a:ext cx="4230676" cy="3216809"/>
          </a:xfrm>
          <a:prstGeom prst="rect">
            <a:avLst/>
          </a:prstGeom>
          <a:noFill/>
          <a:ln>
            <a:noFill/>
          </a:ln>
        </p:spPr>
      </p:pic>
      <p:pic>
        <p:nvPicPr>
          <p:cNvPr id="224" name="Google Shape;224;p23"/>
          <p:cNvPicPr preferRelativeResize="0"/>
          <p:nvPr/>
        </p:nvPicPr>
        <p:blipFill rotWithShape="1">
          <a:blip r:embed="rId8">
            <a:alphaModFix/>
          </a:blip>
          <a:srcRect b="0" l="0" r="0" t="0"/>
          <a:stretch/>
        </p:blipFill>
        <p:spPr>
          <a:xfrm>
            <a:off x="14069988" y="465124"/>
            <a:ext cx="2381281" cy="3216809"/>
          </a:xfrm>
          <a:prstGeom prst="rect">
            <a:avLst/>
          </a:prstGeom>
          <a:noFill/>
          <a:ln>
            <a:noFill/>
          </a:ln>
        </p:spPr>
      </p:pic>
      <p:sp>
        <p:nvSpPr>
          <p:cNvPr id="225" name="Google Shape;225;p23"/>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226" name="Google Shape;226;p23"/>
          <p:cNvSpPr txBox="1"/>
          <p:nvPr/>
        </p:nvSpPr>
        <p:spPr>
          <a:xfrm>
            <a:off x="9726321" y="7883745"/>
            <a:ext cx="8561679"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DEVELOPMENT GROUP</a:t>
            </a:r>
            <a:endParaRPr b="0" i="0" sz="1400" u="none" cap="none" strike="noStrike">
              <a:solidFill>
                <a:srgbClr val="000000"/>
              </a:solidFill>
              <a:latin typeface="Arial"/>
              <a:ea typeface="Arial"/>
              <a:cs typeface="Arial"/>
              <a:sym typeface="Arial"/>
            </a:endParaRPr>
          </a:p>
        </p:txBody>
      </p:sp>
      <p:graphicFrame>
        <p:nvGraphicFramePr>
          <p:cNvPr id="227" name="Google Shape;227;p23"/>
          <p:cNvGraphicFramePr/>
          <p:nvPr/>
        </p:nvGraphicFramePr>
        <p:xfrm>
          <a:off x="2882685" y="465124"/>
          <a:ext cx="7709114" cy="8967476"/>
        </p:xfrm>
        <a:graphic>
          <a:graphicData uri="http://schemas.openxmlformats.org/presentationml/2006/ole">
            <mc:AlternateContent>
              <mc:Choice Requires="v">
                <p:oleObj r:id="rId9" imgH="8967476" imgW="7709114" progId="Word.Document.12" spid="_x0000_s1">
                  <p:embed/>
                </p:oleObj>
              </mc:Choice>
              <mc:Fallback>
                <p:oleObj r:id="rId10" imgH="8967476" imgW="7709114" progId="Word.Document.12">
                  <p:embed/>
                  <p:pic>
                    <p:nvPicPr>
                      <p:cNvPr id="227" name="Google Shape;227;p23"/>
                      <p:cNvPicPr preferRelativeResize="0"/>
                      <p:nvPr/>
                    </p:nvPicPr>
                    <p:blipFill rotWithShape="1">
                      <a:blip r:embed="rId11">
                        <a:alphaModFix/>
                      </a:blip>
                      <a:srcRect b="0" l="0" r="0" t="0"/>
                      <a:stretch/>
                    </p:blipFill>
                    <p:spPr>
                      <a:xfrm>
                        <a:off x="2882685" y="465124"/>
                        <a:ext cx="7709114" cy="8967476"/>
                      </a:xfrm>
                      <a:prstGeom prst="rect">
                        <a:avLst/>
                      </a:prstGeom>
                      <a:noFill/>
                      <a:ln>
                        <a:noFill/>
                      </a:ln>
                    </p:spPr>
                  </p:pic>
                </p:oleObj>
              </mc:Fallback>
            </mc:AlternateContent>
          </a:graphicData>
        </a:graphic>
      </p:graphicFrame>
      <p:sp>
        <p:nvSpPr>
          <p:cNvPr id="228" name="Google Shape;228;p23"/>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4"/>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234" name="Google Shape;234;p24"/>
          <p:cNvGrpSpPr/>
          <p:nvPr/>
        </p:nvGrpSpPr>
        <p:grpSpPr>
          <a:xfrm>
            <a:off x="-1139176" y="9673702"/>
            <a:ext cx="12831319" cy="1832372"/>
            <a:chOff x="0" y="0"/>
            <a:chExt cx="3379442" cy="482600"/>
          </a:xfrm>
        </p:grpSpPr>
        <p:sp>
          <p:nvSpPr>
            <p:cNvPr id="235" name="Google Shape;235;p24"/>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236" name="Google Shape;236;p24"/>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37" name="Google Shape;237;p24"/>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238" name="Google Shape;238;p24"/>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pic>
        <p:nvPicPr>
          <p:cNvPr id="239" name="Google Shape;239;p24"/>
          <p:cNvPicPr preferRelativeResize="0"/>
          <p:nvPr/>
        </p:nvPicPr>
        <p:blipFill rotWithShape="1">
          <a:blip r:embed="rId5">
            <a:alphaModFix/>
          </a:blip>
          <a:srcRect b="0" l="0" r="0" t="0"/>
          <a:stretch/>
        </p:blipFill>
        <p:spPr>
          <a:xfrm>
            <a:off x="3240769" y="187447"/>
            <a:ext cx="6895123" cy="8700099"/>
          </a:xfrm>
          <a:prstGeom prst="rect">
            <a:avLst/>
          </a:prstGeom>
          <a:noFill/>
          <a:ln>
            <a:noFill/>
          </a:ln>
        </p:spPr>
      </p:pic>
      <p:pic>
        <p:nvPicPr>
          <p:cNvPr id="240" name="Google Shape;240;p24"/>
          <p:cNvPicPr preferRelativeResize="0"/>
          <p:nvPr/>
        </p:nvPicPr>
        <p:blipFill rotWithShape="1">
          <a:blip r:embed="rId6">
            <a:alphaModFix/>
          </a:blip>
          <a:srcRect b="0" l="0" r="0" t="0"/>
          <a:stretch/>
        </p:blipFill>
        <p:spPr>
          <a:xfrm>
            <a:off x="10385669" y="1102511"/>
            <a:ext cx="5651500" cy="3422899"/>
          </a:xfrm>
          <a:prstGeom prst="rect">
            <a:avLst/>
          </a:prstGeom>
          <a:noFill/>
          <a:ln>
            <a:noFill/>
          </a:ln>
        </p:spPr>
      </p:pic>
      <p:pic>
        <p:nvPicPr>
          <p:cNvPr id="241" name="Google Shape;241;p24"/>
          <p:cNvPicPr preferRelativeResize="0"/>
          <p:nvPr/>
        </p:nvPicPr>
        <p:blipFill rotWithShape="1">
          <a:blip r:embed="rId7">
            <a:alphaModFix/>
          </a:blip>
          <a:srcRect b="0" l="0" r="0" t="0"/>
          <a:stretch/>
        </p:blipFill>
        <p:spPr>
          <a:xfrm>
            <a:off x="10385669" y="5216531"/>
            <a:ext cx="5651500" cy="3128879"/>
          </a:xfrm>
          <a:prstGeom prst="rect">
            <a:avLst/>
          </a:prstGeom>
          <a:noFill/>
          <a:ln>
            <a:noFill/>
          </a:ln>
        </p:spPr>
      </p:pic>
      <p:sp>
        <p:nvSpPr>
          <p:cNvPr id="242" name="Google Shape;242;p24"/>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243" name="Google Shape;243;p24"/>
          <p:cNvSpPr txBox="1"/>
          <p:nvPr/>
        </p:nvSpPr>
        <p:spPr>
          <a:xfrm>
            <a:off x="10135892" y="8624835"/>
            <a:ext cx="7616192"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REVIEW COMMITTEE</a:t>
            </a:r>
            <a:endParaRPr b="0" i="0" sz="1400" u="none" cap="none" strike="noStrike">
              <a:solidFill>
                <a:srgbClr val="000000"/>
              </a:solidFill>
              <a:latin typeface="Arial"/>
              <a:ea typeface="Arial"/>
              <a:cs typeface="Arial"/>
              <a:sym typeface="Arial"/>
            </a:endParaRPr>
          </a:p>
        </p:txBody>
      </p:sp>
      <p:sp>
        <p:nvSpPr>
          <p:cNvPr id="244" name="Google Shape;244;p24"/>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25"/>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250" name="Google Shape;250;p25"/>
          <p:cNvGrpSpPr/>
          <p:nvPr/>
        </p:nvGrpSpPr>
        <p:grpSpPr>
          <a:xfrm>
            <a:off x="-1139176" y="9673702"/>
            <a:ext cx="12831319" cy="1832372"/>
            <a:chOff x="0" y="0"/>
            <a:chExt cx="3379442" cy="482600"/>
          </a:xfrm>
        </p:grpSpPr>
        <p:sp>
          <p:nvSpPr>
            <p:cNvPr id="251" name="Google Shape;251;p25"/>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252" name="Google Shape;252;p25"/>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53" name="Google Shape;253;p25"/>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254" name="Google Shape;254;p25"/>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pic>
        <p:nvPicPr>
          <p:cNvPr id="255" name="Google Shape;255;p25"/>
          <p:cNvPicPr preferRelativeResize="0"/>
          <p:nvPr/>
        </p:nvPicPr>
        <p:blipFill rotWithShape="1">
          <a:blip r:embed="rId5">
            <a:alphaModFix/>
          </a:blip>
          <a:srcRect b="0" l="0" r="0" t="0"/>
          <a:stretch/>
        </p:blipFill>
        <p:spPr>
          <a:xfrm>
            <a:off x="3034638" y="33001"/>
            <a:ext cx="7018335" cy="8864170"/>
          </a:xfrm>
          <a:prstGeom prst="rect">
            <a:avLst/>
          </a:prstGeom>
          <a:noFill/>
          <a:ln>
            <a:noFill/>
          </a:ln>
        </p:spPr>
      </p:pic>
      <p:sp>
        <p:nvSpPr>
          <p:cNvPr id="256" name="Google Shape;256;p25"/>
          <p:cNvSpPr txBox="1"/>
          <p:nvPr/>
        </p:nvSpPr>
        <p:spPr>
          <a:xfrm flipH="1">
            <a:off x="9957660" y="4026390"/>
            <a:ext cx="8652946"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EXTERNAL REVIEWERS</a:t>
            </a:r>
            <a:endParaRPr b="0" i="0" sz="5400" u="none" cap="none" strike="noStrike">
              <a:solidFill>
                <a:srgbClr val="000000"/>
              </a:solidFill>
              <a:latin typeface="Arial"/>
              <a:ea typeface="Arial"/>
              <a:cs typeface="Arial"/>
              <a:sym typeface="Arial"/>
            </a:endParaRPr>
          </a:p>
        </p:txBody>
      </p:sp>
      <p:sp>
        <p:nvSpPr>
          <p:cNvPr id="257" name="Google Shape;257;p25"/>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258" name="Google Shape;258;p25"/>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6"/>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264" name="Google Shape;264;p26"/>
          <p:cNvGrpSpPr/>
          <p:nvPr/>
        </p:nvGrpSpPr>
        <p:grpSpPr>
          <a:xfrm>
            <a:off x="-1139176" y="9673702"/>
            <a:ext cx="12831319" cy="1832372"/>
            <a:chOff x="0" y="0"/>
            <a:chExt cx="3379442" cy="482600"/>
          </a:xfrm>
        </p:grpSpPr>
        <p:sp>
          <p:nvSpPr>
            <p:cNvPr id="265" name="Google Shape;265;p26"/>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266" name="Google Shape;266;p26"/>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67" name="Google Shape;267;p26"/>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268" name="Google Shape;268;p26"/>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269" name="Google Shape;269;p26"/>
          <p:cNvSpPr txBox="1"/>
          <p:nvPr/>
        </p:nvSpPr>
        <p:spPr>
          <a:xfrm>
            <a:off x="2811809" y="741097"/>
            <a:ext cx="15559982" cy="76944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000000"/>
                </a:solidFill>
                <a:latin typeface="Arial"/>
                <a:ea typeface="Arial"/>
                <a:cs typeface="Arial"/>
                <a:sym typeface="Arial"/>
              </a:rPr>
              <a:t>DIFFERENCES</a:t>
            </a:r>
            <a:r>
              <a:rPr b="1" i="0" lang="en-US" sz="4400" u="none" cap="none" strike="noStrike">
                <a:solidFill>
                  <a:srgbClr val="000000"/>
                </a:solidFill>
                <a:latin typeface="Arial"/>
                <a:ea typeface="Arial"/>
                <a:cs typeface="Arial"/>
                <a:sym typeface="Arial"/>
              </a:rPr>
              <a:t> BETWEEN CURRENT AND PREVIOUS CPG</a:t>
            </a:r>
            <a:endParaRPr b="0" i="0" sz="4400" u="none" cap="none" strike="noStrike">
              <a:solidFill>
                <a:srgbClr val="000000"/>
              </a:solidFill>
              <a:latin typeface="Arial"/>
              <a:ea typeface="Arial"/>
              <a:cs typeface="Arial"/>
              <a:sym typeface="Arial"/>
            </a:endParaRPr>
          </a:p>
        </p:txBody>
      </p:sp>
      <p:graphicFrame>
        <p:nvGraphicFramePr>
          <p:cNvPr id="270" name="Google Shape;270;p26"/>
          <p:cNvGraphicFramePr/>
          <p:nvPr/>
        </p:nvGraphicFramePr>
        <p:xfrm>
          <a:off x="3430227" y="1751640"/>
          <a:ext cx="3000000" cy="3000000"/>
        </p:xfrm>
        <a:graphic>
          <a:graphicData uri="http://schemas.openxmlformats.org/drawingml/2006/table">
            <a:tbl>
              <a:tblPr bandRow="1" firstRow="1">
                <a:noFill/>
                <a:tableStyleId>{8B52E94F-BEA0-42BC-B9D4-666598EB0C05}</a:tableStyleId>
              </a:tblPr>
              <a:tblGrid>
                <a:gridCol w="3261550"/>
                <a:gridCol w="5136700"/>
                <a:gridCol w="5980275"/>
              </a:tblGrid>
              <a:tr h="491000">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HIGHLIGHTS</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PREVIOUS CPG (2014)</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CURRENT CPG (2024)</a:t>
                      </a:r>
                      <a:endParaRPr sz="1400" u="none" cap="none" strike="noStrike"/>
                    </a:p>
                  </a:txBody>
                  <a:tcPr marT="45725" marB="45725" marR="91450" marL="91450"/>
                </a:tc>
              </a:tr>
              <a:tr h="696600">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Target Population</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Adults </a:t>
                      </a:r>
                      <a:r>
                        <a:rPr lang="en-US" sz="3600" u="none" cap="none" strike="noStrike">
                          <a:solidFill>
                            <a:srgbClr val="4A86E8"/>
                          </a:solidFill>
                        </a:rPr>
                        <a:t>⪄</a:t>
                      </a:r>
                      <a:r>
                        <a:rPr lang="en-US" sz="3600" u="none" cap="none" strike="noStrike">
                          <a:solidFill>
                            <a:srgbClr val="366092"/>
                          </a:solidFill>
                        </a:rPr>
                        <a:t>18 yrs old </a:t>
                      </a:r>
                      <a:r>
                        <a:rPr lang="en-US" sz="3600" u="none" cap="none" strike="noStrike"/>
                        <a:t>with BD</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 All age groups with BD including </a:t>
                      </a:r>
                      <a:r>
                        <a:rPr lang="en-US" sz="3600" u="none" cap="none" strike="noStrike">
                          <a:solidFill>
                            <a:srgbClr val="366092"/>
                          </a:solidFill>
                        </a:rPr>
                        <a:t>children and adolescents</a:t>
                      </a:r>
                      <a:endParaRPr sz="1400" u="none" cap="none" strike="noStrike"/>
                    </a:p>
                  </a:txBody>
                  <a:tcPr marT="45725" marB="45725" marR="91450" marL="91450"/>
                </a:tc>
              </a:tr>
              <a:tr h="696600">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Clinical Diagnosis</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Diagnosis made using either </a:t>
                      </a:r>
                      <a:r>
                        <a:rPr lang="en-US" sz="3600" u="none" cap="none" strike="noStrike">
                          <a:solidFill>
                            <a:srgbClr val="366092"/>
                          </a:solidFill>
                        </a:rPr>
                        <a:t>DSM-IV </a:t>
                      </a:r>
                      <a:r>
                        <a:rPr lang="en-US" sz="3600" u="none" cap="none" strike="noStrike"/>
                        <a:t>/DSM-5 or </a:t>
                      </a:r>
                      <a:r>
                        <a:rPr lang="en-US" sz="3600" u="none" cap="none" strike="noStrike">
                          <a:solidFill>
                            <a:srgbClr val="366092"/>
                          </a:solidFill>
                        </a:rPr>
                        <a:t>ICD-10</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Diagnosis made using either DSM-5 or </a:t>
                      </a:r>
                      <a:r>
                        <a:rPr lang="en-US" sz="3600" u="none" cap="none" strike="noStrike">
                          <a:solidFill>
                            <a:srgbClr val="366092"/>
                          </a:solidFill>
                        </a:rPr>
                        <a:t>ICD-11</a:t>
                      </a:r>
                      <a:endParaRPr sz="1400" u="none" cap="none" strike="noStrike"/>
                    </a:p>
                  </a:txBody>
                  <a:tcPr marT="45725" marB="45725" marR="91450" marL="91450"/>
                </a:tc>
              </a:tr>
              <a:tr h="3383450">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Screening Tools</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t/>
                      </a:r>
                      <a:endParaRPr sz="36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600"/>
                        <a:buFont typeface="Arial"/>
                        <a:buNone/>
                      </a:pPr>
                      <a:r>
                        <a:rPr lang="en-US" sz="3600" u="none" cap="none" strike="noStrike"/>
                        <a:t>Additional screening tools</a:t>
                      </a:r>
                      <a:endParaRPr sz="1400" u="none" cap="none" strike="noStrike"/>
                    </a:p>
                    <a:p>
                      <a:pPr indent="-285750" lvl="0" marL="285750" marR="0" rtl="0" algn="l">
                        <a:lnSpc>
                          <a:spcPct val="100000"/>
                        </a:lnSpc>
                        <a:spcBef>
                          <a:spcPts val="0"/>
                        </a:spcBef>
                        <a:spcAft>
                          <a:spcPts val="0"/>
                        </a:spcAft>
                        <a:buClr>
                          <a:srgbClr val="000000"/>
                        </a:buClr>
                        <a:buSzPts val="3600"/>
                        <a:buFont typeface="Arial"/>
                        <a:buChar char="•"/>
                      </a:pPr>
                      <a:r>
                        <a:rPr lang="en-US" sz="3600" u="none" cap="none" strike="noStrike">
                          <a:solidFill>
                            <a:srgbClr val="366092"/>
                          </a:solidFill>
                          <a:latin typeface="Arial"/>
                          <a:ea typeface="Arial"/>
                          <a:cs typeface="Arial"/>
                          <a:sym typeface="Arial"/>
                        </a:rPr>
                        <a:t>Rapid Mood Screener (RMS)</a:t>
                      </a:r>
                      <a:endParaRPr sz="1400" u="none" cap="none" strike="noStrike"/>
                    </a:p>
                    <a:p>
                      <a:pPr indent="0" lvl="0" marL="0" marR="0" rtl="0" algn="l">
                        <a:lnSpc>
                          <a:spcPct val="100000"/>
                        </a:lnSpc>
                        <a:spcBef>
                          <a:spcPts val="0"/>
                        </a:spcBef>
                        <a:spcAft>
                          <a:spcPts val="0"/>
                        </a:spcAft>
                        <a:buClr>
                          <a:srgbClr val="000000"/>
                        </a:buClr>
                        <a:buSzPts val="3600"/>
                        <a:buFont typeface="Arial"/>
                        <a:buNone/>
                      </a:pPr>
                      <a:r>
                        <a:rPr lang="en-US" sz="3600" u="none" cap="none" strike="noStrike">
                          <a:solidFill>
                            <a:schemeClr val="dk1"/>
                          </a:solidFill>
                          <a:latin typeface="Arial"/>
                          <a:ea typeface="Arial"/>
                          <a:cs typeface="Arial"/>
                          <a:sym typeface="Arial"/>
                        </a:rPr>
                        <a:t>Additional </a:t>
                      </a:r>
                      <a:r>
                        <a:rPr lang="en-US" sz="3600" u="none" cap="none" strike="noStrike">
                          <a:solidFill>
                            <a:srgbClr val="366092"/>
                          </a:solidFill>
                          <a:latin typeface="Arial"/>
                          <a:ea typeface="Arial"/>
                          <a:cs typeface="Arial"/>
                          <a:sym typeface="Arial"/>
                        </a:rPr>
                        <a:t>Bipolar-At-Risk Criteria </a:t>
                      </a:r>
                      <a:r>
                        <a:rPr lang="en-US" sz="3600" u="none" cap="none" strike="noStrike">
                          <a:solidFill>
                            <a:schemeClr val="dk1"/>
                          </a:solidFill>
                          <a:latin typeface="Arial"/>
                          <a:ea typeface="Arial"/>
                          <a:cs typeface="Arial"/>
                          <a:sym typeface="Arial"/>
                        </a:rPr>
                        <a:t>for patients </a:t>
                      </a:r>
                      <a:r>
                        <a:rPr lang="en-US" sz="3600" u="none" cap="none" strike="noStrike">
                          <a:solidFill>
                            <a:srgbClr val="366092"/>
                          </a:solidFill>
                          <a:latin typeface="Arial"/>
                          <a:ea typeface="Arial"/>
                          <a:cs typeface="Arial"/>
                          <a:sym typeface="Arial"/>
                        </a:rPr>
                        <a:t>aged 15-25</a:t>
                      </a:r>
                      <a:endParaRPr sz="3600" u="none" cap="none" strike="noStrike"/>
                    </a:p>
                  </a:txBody>
                  <a:tcPr marT="45725" marB="45725" marR="91450" marL="91450"/>
                </a:tc>
              </a:tr>
            </a:tbl>
          </a:graphicData>
        </a:graphic>
      </p:graphicFrame>
      <p:sp>
        <p:nvSpPr>
          <p:cNvPr id="271" name="Google Shape;271;p26"/>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272" name="Google Shape;272;p26"/>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27"/>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278" name="Google Shape;278;p27"/>
          <p:cNvGrpSpPr/>
          <p:nvPr/>
        </p:nvGrpSpPr>
        <p:grpSpPr>
          <a:xfrm>
            <a:off x="-1139176" y="9673702"/>
            <a:ext cx="12831319" cy="1832372"/>
            <a:chOff x="0" y="0"/>
            <a:chExt cx="3379442" cy="482600"/>
          </a:xfrm>
        </p:grpSpPr>
        <p:sp>
          <p:nvSpPr>
            <p:cNvPr id="279" name="Google Shape;279;p27"/>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280" name="Google Shape;280;p27"/>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81" name="Google Shape;281;p27"/>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282" name="Google Shape;282;p27"/>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283" name="Google Shape;283;p27"/>
          <p:cNvSpPr txBox="1"/>
          <p:nvPr/>
        </p:nvSpPr>
        <p:spPr>
          <a:xfrm>
            <a:off x="3445299" y="101214"/>
            <a:ext cx="14842701"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1" i="0" lang="en-US" sz="4000" u="none" cap="none" strike="noStrike">
                <a:solidFill>
                  <a:srgbClr val="000000"/>
                </a:solidFill>
                <a:latin typeface="Arial"/>
                <a:ea typeface="Arial"/>
                <a:cs typeface="Arial"/>
                <a:sym typeface="Arial"/>
              </a:rPr>
              <a:t>DIFFERENCES BETWEEN CURRENT AND PREVIOUS CPG</a:t>
            </a:r>
            <a:endParaRPr b="0" i="0" sz="4000" u="none" cap="none" strike="noStrike">
              <a:solidFill>
                <a:srgbClr val="000000"/>
              </a:solidFill>
              <a:latin typeface="Arial"/>
              <a:ea typeface="Arial"/>
              <a:cs typeface="Arial"/>
              <a:sym typeface="Arial"/>
            </a:endParaRPr>
          </a:p>
        </p:txBody>
      </p:sp>
      <p:graphicFrame>
        <p:nvGraphicFramePr>
          <p:cNvPr id="284" name="Google Shape;284;p27"/>
          <p:cNvGraphicFramePr/>
          <p:nvPr/>
        </p:nvGraphicFramePr>
        <p:xfrm>
          <a:off x="3252795" y="662747"/>
          <a:ext cx="3000000" cy="3000000"/>
        </p:xfrm>
        <a:graphic>
          <a:graphicData uri="http://schemas.openxmlformats.org/drawingml/2006/table">
            <a:tbl>
              <a:tblPr bandRow="1" firstRow="1">
                <a:noFill/>
                <a:tableStyleId>{8B52E94F-BEA0-42BC-B9D4-666598EB0C05}</a:tableStyleId>
              </a:tblPr>
              <a:tblGrid>
                <a:gridCol w="3851450"/>
                <a:gridCol w="4901400"/>
                <a:gridCol w="6142875"/>
              </a:tblGrid>
              <a:tr h="1137875">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HIGHLIGHTS</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PREVIOUS CPG (2014)</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CURRENT CPG (2024)</a:t>
                      </a:r>
                      <a:endParaRPr sz="1400" u="none" cap="none" strike="noStrike"/>
                    </a:p>
                  </a:txBody>
                  <a:tcPr marT="45725" marB="45725" marR="91450" marL="91450"/>
                </a:tc>
              </a:tr>
              <a:tr h="1137875">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Differential Diagnosis</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Comparison made between features of </a:t>
                      </a:r>
                      <a:r>
                        <a:rPr lang="en-US" sz="3200" u="none" cap="none" strike="noStrike">
                          <a:solidFill>
                            <a:srgbClr val="366092"/>
                          </a:solidFill>
                        </a:rPr>
                        <a:t>BD and ADHD</a:t>
                      </a:r>
                      <a:endParaRPr sz="1400" u="none" cap="none" strike="noStrike"/>
                    </a:p>
                  </a:txBody>
                  <a:tcPr marT="45725" marB="45725" marR="91450" marL="91450"/>
                </a:tc>
              </a:tr>
              <a:tr h="2188200">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Pharmacotherapy</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Looked into manic, depressive, rapid cycling and mixed features phase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 additional specifier of </a:t>
                      </a:r>
                      <a:r>
                        <a:rPr lang="en-US" sz="3200" u="none" cap="none" strike="noStrike">
                          <a:solidFill>
                            <a:srgbClr val="366092"/>
                          </a:solidFill>
                        </a:rPr>
                        <a:t>anxious distress </a:t>
                      </a:r>
                      <a:r>
                        <a:rPr lang="en-US" sz="3200" u="none" cap="none" strike="noStrike"/>
                        <a:t>is addressed</a:t>
                      </a:r>
                      <a:endParaRPr sz="1400" u="none" cap="none" strike="noStrike"/>
                    </a:p>
                  </a:txBody>
                  <a:tcPr marT="45725" marB="45725" marR="91450" marL="91450"/>
                </a:tc>
              </a:tr>
              <a:tr h="3238550">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Pharmacotherapy</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solidFill>
                            <a:srgbClr val="366092"/>
                          </a:solidFill>
                        </a:rPr>
                        <a:t>Older medications</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solidFill>
                            <a:schemeClr val="dk1"/>
                          </a:solidFill>
                        </a:rPr>
                        <a:t>+ newer medications looked into i.e:</a:t>
                      </a:r>
                      <a:endParaRPr sz="1400" u="none" cap="none" strike="noStrike"/>
                    </a:p>
                    <a:p>
                      <a:pPr indent="-285750" lvl="0" marL="285750" marR="0" rtl="0" algn="l">
                        <a:lnSpc>
                          <a:spcPct val="100000"/>
                        </a:lnSpc>
                        <a:spcBef>
                          <a:spcPts val="0"/>
                        </a:spcBef>
                        <a:spcAft>
                          <a:spcPts val="0"/>
                        </a:spcAft>
                        <a:buClr>
                          <a:srgbClr val="000000"/>
                        </a:buClr>
                        <a:buSzPts val="3200"/>
                        <a:buFont typeface="Arial"/>
                        <a:buChar char="•"/>
                      </a:pPr>
                      <a:r>
                        <a:rPr lang="en-US" sz="3200" u="none" cap="none" strike="noStrike">
                          <a:solidFill>
                            <a:srgbClr val="366092"/>
                          </a:solidFill>
                        </a:rPr>
                        <a:t>cariprazine </a:t>
                      </a:r>
                      <a:endParaRPr sz="1400" u="none" cap="none" strike="noStrike"/>
                    </a:p>
                    <a:p>
                      <a:pPr indent="-285750" lvl="0" marL="285750" marR="0" rtl="0" algn="l">
                        <a:lnSpc>
                          <a:spcPct val="100000"/>
                        </a:lnSpc>
                        <a:spcBef>
                          <a:spcPts val="0"/>
                        </a:spcBef>
                        <a:spcAft>
                          <a:spcPts val="0"/>
                        </a:spcAft>
                        <a:buClr>
                          <a:srgbClr val="000000"/>
                        </a:buClr>
                        <a:buSzPts val="3200"/>
                        <a:buFont typeface="Arial"/>
                        <a:buChar char="•"/>
                      </a:pPr>
                      <a:r>
                        <a:rPr lang="en-US" sz="3200" u="none" cap="none" strike="noStrike">
                          <a:solidFill>
                            <a:srgbClr val="366092"/>
                          </a:solidFill>
                        </a:rPr>
                        <a:t>lurasidone</a:t>
                      </a:r>
                      <a:endParaRPr sz="1400" u="none" cap="none" strike="noStrike"/>
                    </a:p>
                    <a:p>
                      <a:pPr indent="-285750" lvl="0" marL="285750" marR="0" rtl="0" algn="l">
                        <a:lnSpc>
                          <a:spcPct val="100000"/>
                        </a:lnSpc>
                        <a:spcBef>
                          <a:spcPts val="0"/>
                        </a:spcBef>
                        <a:spcAft>
                          <a:spcPts val="0"/>
                        </a:spcAft>
                        <a:buClr>
                          <a:srgbClr val="000000"/>
                        </a:buClr>
                        <a:buSzPts val="3200"/>
                        <a:buFont typeface="Arial"/>
                        <a:buChar char="•"/>
                      </a:pPr>
                      <a:r>
                        <a:rPr lang="en-US" sz="3200" u="none" cap="none" strike="noStrike">
                          <a:solidFill>
                            <a:srgbClr val="366092"/>
                          </a:solidFill>
                        </a:rPr>
                        <a:t>brexpiprazole</a:t>
                      </a:r>
                      <a:endParaRPr sz="3200" u="none" cap="none" strike="noStrike">
                        <a:solidFill>
                          <a:srgbClr val="366092"/>
                        </a:solidFill>
                      </a:endParaRPr>
                    </a:p>
                    <a:p>
                      <a:pPr indent="-285750" lvl="0" marL="285750" marR="0" rtl="0" algn="l">
                        <a:lnSpc>
                          <a:spcPct val="100000"/>
                        </a:lnSpc>
                        <a:spcBef>
                          <a:spcPts val="0"/>
                        </a:spcBef>
                        <a:spcAft>
                          <a:spcPts val="0"/>
                        </a:spcAft>
                        <a:buClr>
                          <a:srgbClr val="000000"/>
                        </a:buClr>
                        <a:buSzPts val="3200"/>
                        <a:buFont typeface="Arial"/>
                        <a:buChar char="•"/>
                      </a:pPr>
                      <a:r>
                        <a:rPr lang="en-US" sz="3200" u="none" cap="none" strike="noStrike">
                          <a:solidFill>
                            <a:srgbClr val="366092"/>
                          </a:solidFill>
                        </a:rPr>
                        <a:t>aripiprazole LAI</a:t>
                      </a:r>
                      <a:endParaRPr sz="1400" u="none" cap="none" strike="noStrike"/>
                    </a:p>
                  </a:txBody>
                  <a:tcPr marT="45725" marB="45725" marR="91450" marL="91450"/>
                </a:tc>
              </a:tr>
              <a:tr h="1663025">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Referral Criteria</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solidFill>
                            <a:srgbClr val="366092"/>
                          </a:solidFill>
                        </a:rPr>
                        <a:t>One way </a:t>
                      </a:r>
                      <a:r>
                        <a:rPr lang="en-US" sz="3200" u="none" cap="none" strike="noStrike"/>
                        <a:t>referral from primary care to psychiatric service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3200"/>
                        <a:buFont typeface="Arial"/>
                        <a:buNone/>
                      </a:pPr>
                      <a:r>
                        <a:rPr lang="en-US" sz="3200" u="none" cap="none" strike="noStrike"/>
                        <a:t>Also includes care plan to </a:t>
                      </a:r>
                      <a:r>
                        <a:rPr lang="en-US" sz="3200" u="none" cap="none" strike="noStrike">
                          <a:solidFill>
                            <a:srgbClr val="366092"/>
                          </a:solidFill>
                        </a:rPr>
                        <a:t>refer back </a:t>
                      </a:r>
                      <a:r>
                        <a:rPr lang="en-US" sz="3200" u="none" cap="none" strike="noStrike"/>
                        <a:t>from psychiatric service to primary care</a:t>
                      </a:r>
                      <a:endParaRPr sz="1400" u="none" cap="none" strike="noStrike"/>
                    </a:p>
                  </a:txBody>
                  <a:tcPr marT="45725" marB="45725" marR="91450" marL="91450"/>
                </a:tc>
              </a:tr>
            </a:tbl>
          </a:graphicData>
        </a:graphic>
      </p:graphicFrame>
      <p:sp>
        <p:nvSpPr>
          <p:cNvPr id="285" name="Google Shape;285;p27"/>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6"/>
          <p:cNvSpPr/>
          <p:nvPr/>
        </p:nvSpPr>
        <p:spPr>
          <a:xfrm rot="93030">
            <a:off x="535518" y="311604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291" name="Google Shape;291;p6"/>
          <p:cNvGrpSpPr/>
          <p:nvPr/>
        </p:nvGrpSpPr>
        <p:grpSpPr>
          <a:xfrm>
            <a:off x="-1139176" y="9673702"/>
            <a:ext cx="12831319" cy="1832372"/>
            <a:chOff x="0" y="0"/>
            <a:chExt cx="3379442" cy="482600"/>
          </a:xfrm>
        </p:grpSpPr>
        <p:sp>
          <p:nvSpPr>
            <p:cNvPr id="292" name="Google Shape;292;p6"/>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293" name="Google Shape;293;p6"/>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94" name="Google Shape;294;p6"/>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295" name="Google Shape;295;p6"/>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296" name="Google Shape;296;p6"/>
          <p:cNvSpPr txBox="1"/>
          <p:nvPr/>
        </p:nvSpPr>
        <p:spPr>
          <a:xfrm>
            <a:off x="3675185" y="1858585"/>
            <a:ext cx="9812100" cy="769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000000"/>
                </a:solidFill>
                <a:latin typeface="Arial"/>
                <a:ea typeface="Arial"/>
                <a:cs typeface="Arial"/>
                <a:sym typeface="Arial"/>
              </a:rPr>
              <a:t>KEY RECOMMENDATIONS…in</a:t>
            </a:r>
            <a:endParaRPr b="0" i="0" sz="4400" u="none" cap="none" strike="noStrike">
              <a:solidFill>
                <a:srgbClr val="000000"/>
              </a:solidFill>
              <a:latin typeface="Arial"/>
              <a:ea typeface="Arial"/>
              <a:cs typeface="Arial"/>
              <a:sym typeface="Arial"/>
            </a:endParaRPr>
          </a:p>
        </p:txBody>
      </p:sp>
      <p:sp>
        <p:nvSpPr>
          <p:cNvPr id="297" name="Google Shape;297;p6"/>
          <p:cNvSpPr txBox="1"/>
          <p:nvPr/>
        </p:nvSpPr>
        <p:spPr>
          <a:xfrm>
            <a:off x="3675175" y="3191550"/>
            <a:ext cx="12366900" cy="3847167"/>
          </a:xfrm>
          <a:prstGeom prst="rect">
            <a:avLst/>
          </a:prstGeom>
          <a:noFill/>
          <a:ln>
            <a:noFill/>
          </a:ln>
        </p:spPr>
        <p:txBody>
          <a:bodyPr anchorCtr="0" anchor="t" bIns="45700" lIns="91425" spcFirstLastPara="1" rIns="91425" wrap="square" tIns="45700">
            <a:spAutoFit/>
          </a:bodyPr>
          <a:lstStyle/>
          <a:p>
            <a:pPr indent="-571500" lvl="0" marL="571500" marR="0" rtl="0" algn="l">
              <a:lnSpc>
                <a:spcPct val="100000"/>
              </a:lnSpc>
              <a:spcBef>
                <a:spcPts val="0"/>
              </a:spcBef>
              <a:spcAft>
                <a:spcPts val="0"/>
              </a:spcAft>
              <a:buClr>
                <a:srgbClr val="000000"/>
              </a:buClr>
              <a:buSzPts val="3600"/>
              <a:buFont typeface="Noto Sans Symbols"/>
              <a:buChar char="✔"/>
            </a:pPr>
            <a:r>
              <a:rPr b="1" i="0" lang="en-US" sz="3600" u="none" cap="none" strike="noStrike">
                <a:solidFill>
                  <a:srgbClr val="000000"/>
                </a:solidFill>
                <a:latin typeface="Arial"/>
                <a:ea typeface="Arial"/>
                <a:cs typeface="Arial"/>
                <a:sym typeface="Arial"/>
              </a:rPr>
              <a:t>DIAGNOSIS </a:t>
            </a:r>
            <a:endParaRPr/>
          </a:p>
          <a:p>
            <a:pPr indent="-571500" lvl="0" marL="571500" marR="0" rtl="0" algn="l">
              <a:lnSpc>
                <a:spcPct val="100000"/>
              </a:lnSpc>
              <a:spcBef>
                <a:spcPts val="0"/>
              </a:spcBef>
              <a:spcAft>
                <a:spcPts val="0"/>
              </a:spcAft>
              <a:buClr>
                <a:srgbClr val="000000"/>
              </a:buClr>
              <a:buSzPts val="3600"/>
              <a:buFont typeface="Noto Sans Symbols"/>
              <a:buChar char="✔"/>
            </a:pPr>
            <a:r>
              <a:rPr b="1" i="0" lang="en-US" sz="3600" u="none" cap="none" strike="noStrike">
                <a:solidFill>
                  <a:srgbClr val="000000"/>
                </a:solidFill>
                <a:latin typeface="Arial"/>
                <a:ea typeface="Arial"/>
                <a:cs typeface="Arial"/>
                <a:sym typeface="Arial"/>
              </a:rPr>
              <a:t>TREATMENT </a:t>
            </a:r>
            <a:endParaRPr/>
          </a:p>
          <a:p>
            <a:pPr indent="-571500" lvl="0" marL="571500" marR="0" rtl="0" algn="l">
              <a:lnSpc>
                <a:spcPct val="100000"/>
              </a:lnSpc>
              <a:spcBef>
                <a:spcPts val="0"/>
              </a:spcBef>
              <a:spcAft>
                <a:spcPts val="0"/>
              </a:spcAft>
              <a:buClr>
                <a:srgbClr val="000000"/>
              </a:buClr>
              <a:buSzPts val="3600"/>
              <a:buFont typeface="Noto Sans Symbols"/>
              <a:buChar char="✔"/>
            </a:pPr>
            <a:r>
              <a:rPr b="1" i="0" lang="en-US" sz="3600" u="none" cap="none" strike="noStrike">
                <a:solidFill>
                  <a:srgbClr val="000000"/>
                </a:solidFill>
                <a:latin typeface="Arial"/>
                <a:ea typeface="Arial"/>
                <a:cs typeface="Arial"/>
                <a:sym typeface="Arial"/>
              </a:rPr>
              <a:t>MONITORING</a:t>
            </a:r>
            <a:endParaRPr/>
          </a:p>
          <a:p>
            <a:pPr indent="-571500" lvl="0" marL="571500" marR="0" rtl="0" algn="l">
              <a:lnSpc>
                <a:spcPct val="100000"/>
              </a:lnSpc>
              <a:spcBef>
                <a:spcPts val="0"/>
              </a:spcBef>
              <a:spcAft>
                <a:spcPts val="0"/>
              </a:spcAft>
              <a:buClr>
                <a:srgbClr val="000000"/>
              </a:buClr>
              <a:buSzPts val="3600"/>
              <a:buFont typeface="Noto Sans Symbols"/>
              <a:buChar char="✔"/>
            </a:pPr>
            <a:r>
              <a:rPr b="1" i="0" lang="en-US" sz="3600" u="none" cap="none" strike="noStrike">
                <a:solidFill>
                  <a:srgbClr val="000000"/>
                </a:solidFill>
                <a:latin typeface="Arial"/>
                <a:ea typeface="Arial"/>
                <a:cs typeface="Arial"/>
                <a:sym typeface="Arial"/>
              </a:rPr>
              <a:t>RELAPSE PREVENTION AND </a:t>
            </a:r>
            <a:endParaRPr/>
          </a:p>
          <a:p>
            <a:pPr indent="-571500" lvl="0" marL="571500" marR="0" rtl="0" algn="l">
              <a:lnSpc>
                <a:spcPct val="100000"/>
              </a:lnSpc>
              <a:spcBef>
                <a:spcPts val="0"/>
              </a:spcBef>
              <a:spcAft>
                <a:spcPts val="0"/>
              </a:spcAft>
              <a:buClr>
                <a:srgbClr val="000000"/>
              </a:buClr>
              <a:buSzPts val="3600"/>
              <a:buFont typeface="Noto Sans Symbols"/>
              <a:buChar char="✔"/>
            </a:pPr>
            <a:r>
              <a:rPr b="1" i="0" lang="en-US" sz="3600" u="none" cap="none" strike="noStrike">
                <a:solidFill>
                  <a:srgbClr val="000000"/>
                </a:solidFill>
                <a:latin typeface="Arial"/>
                <a:ea typeface="Arial"/>
                <a:cs typeface="Arial"/>
                <a:sym typeface="Arial"/>
              </a:rPr>
              <a:t>ADHERENCE</a:t>
            </a:r>
            <a:endParaRPr b="0" i="0" sz="3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1"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7"/>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303" name="Google Shape;303;p7"/>
          <p:cNvGrpSpPr/>
          <p:nvPr/>
        </p:nvGrpSpPr>
        <p:grpSpPr>
          <a:xfrm>
            <a:off x="-1139176" y="9673702"/>
            <a:ext cx="12831319" cy="1832372"/>
            <a:chOff x="0" y="0"/>
            <a:chExt cx="3379442" cy="482600"/>
          </a:xfrm>
        </p:grpSpPr>
        <p:sp>
          <p:nvSpPr>
            <p:cNvPr id="304" name="Google Shape;304;p7"/>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305" name="Google Shape;305;p7"/>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06" name="Google Shape;306;p7"/>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307" name="Google Shape;307;p7"/>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pic>
        <p:nvPicPr>
          <p:cNvPr id="308" name="Google Shape;308;p7"/>
          <p:cNvPicPr preferRelativeResize="0"/>
          <p:nvPr/>
        </p:nvPicPr>
        <p:blipFill rotWithShape="1">
          <a:blip r:embed="rId5">
            <a:alphaModFix/>
          </a:blip>
          <a:srcRect b="0" l="0" r="0" t="0"/>
          <a:stretch/>
        </p:blipFill>
        <p:spPr>
          <a:xfrm>
            <a:off x="3628732" y="408273"/>
            <a:ext cx="13322837" cy="947045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5"/>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314" name="Google Shape;314;p35"/>
          <p:cNvGrpSpPr/>
          <p:nvPr/>
        </p:nvGrpSpPr>
        <p:grpSpPr>
          <a:xfrm>
            <a:off x="-1139176" y="9673702"/>
            <a:ext cx="12831319" cy="1832372"/>
            <a:chOff x="0" y="0"/>
            <a:chExt cx="3379442" cy="482600"/>
          </a:xfrm>
        </p:grpSpPr>
        <p:sp>
          <p:nvSpPr>
            <p:cNvPr id="315" name="Google Shape;315;p35"/>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316" name="Google Shape;316;p35"/>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17" name="Google Shape;317;p35"/>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318" name="Google Shape;318;p35"/>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pic>
        <p:nvPicPr>
          <p:cNvPr id="319" name="Google Shape;319;p35"/>
          <p:cNvPicPr preferRelativeResize="0"/>
          <p:nvPr/>
        </p:nvPicPr>
        <p:blipFill rotWithShape="1">
          <a:blip r:embed="rId5">
            <a:alphaModFix/>
          </a:blip>
          <a:srcRect b="0" l="0" r="0" t="0"/>
          <a:stretch/>
        </p:blipFill>
        <p:spPr>
          <a:xfrm>
            <a:off x="3622431" y="450517"/>
            <a:ext cx="13311554" cy="929050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36"/>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325" name="Google Shape;325;p36"/>
          <p:cNvGrpSpPr/>
          <p:nvPr/>
        </p:nvGrpSpPr>
        <p:grpSpPr>
          <a:xfrm>
            <a:off x="-1139176" y="9673702"/>
            <a:ext cx="12831319" cy="1832372"/>
            <a:chOff x="0" y="0"/>
            <a:chExt cx="3379442" cy="482600"/>
          </a:xfrm>
        </p:grpSpPr>
        <p:sp>
          <p:nvSpPr>
            <p:cNvPr id="326" name="Google Shape;326;p36"/>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327" name="Google Shape;327;p36"/>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28" name="Google Shape;328;p36"/>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329" name="Google Shape;329;p36"/>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330" name="Google Shape;330;p36"/>
          <p:cNvSpPr txBox="1"/>
          <p:nvPr/>
        </p:nvSpPr>
        <p:spPr>
          <a:xfrm>
            <a:off x="3548469" y="1562174"/>
            <a:ext cx="9812100" cy="769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000000"/>
                </a:solidFill>
                <a:latin typeface="Arial"/>
                <a:ea typeface="Arial"/>
                <a:cs typeface="Arial"/>
                <a:sym typeface="Arial"/>
              </a:rPr>
              <a:t>CLINICAL AUDIT INDICATORS</a:t>
            </a:r>
            <a:endParaRPr b="0" i="0" sz="4400" u="none" cap="none" strike="noStrike">
              <a:solidFill>
                <a:srgbClr val="000000"/>
              </a:solidFill>
              <a:latin typeface="Arial"/>
              <a:ea typeface="Arial"/>
              <a:cs typeface="Arial"/>
              <a:sym typeface="Arial"/>
            </a:endParaRPr>
          </a:p>
        </p:txBody>
      </p:sp>
      <p:pic>
        <p:nvPicPr>
          <p:cNvPr id="331" name="Google Shape;331;p36"/>
          <p:cNvPicPr preferRelativeResize="0"/>
          <p:nvPr/>
        </p:nvPicPr>
        <p:blipFill rotWithShape="1">
          <a:blip r:embed="rId5">
            <a:alphaModFix/>
          </a:blip>
          <a:srcRect b="0" l="0" r="0" t="0"/>
          <a:stretch/>
        </p:blipFill>
        <p:spPr>
          <a:xfrm>
            <a:off x="3548469" y="2745764"/>
            <a:ext cx="13157966" cy="668683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7"/>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337" name="Google Shape;337;p37"/>
          <p:cNvGrpSpPr/>
          <p:nvPr/>
        </p:nvGrpSpPr>
        <p:grpSpPr>
          <a:xfrm>
            <a:off x="-1139176" y="9673702"/>
            <a:ext cx="12831319" cy="1832372"/>
            <a:chOff x="0" y="0"/>
            <a:chExt cx="3379442" cy="482600"/>
          </a:xfrm>
        </p:grpSpPr>
        <p:sp>
          <p:nvSpPr>
            <p:cNvPr id="338" name="Google Shape;338;p37"/>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339" name="Google Shape;339;p37"/>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40" name="Google Shape;340;p37"/>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341" name="Google Shape;341;p37"/>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342" name="Google Shape;342;p37"/>
          <p:cNvSpPr txBox="1"/>
          <p:nvPr/>
        </p:nvSpPr>
        <p:spPr>
          <a:xfrm>
            <a:off x="3474673" y="1645447"/>
            <a:ext cx="9812100" cy="769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000000"/>
                </a:solidFill>
                <a:latin typeface="Arial"/>
                <a:ea typeface="Arial"/>
                <a:cs typeface="Arial"/>
                <a:sym typeface="Arial"/>
              </a:rPr>
              <a:t>IMPLEMENTATION STRATEGIES</a:t>
            </a:r>
            <a:endParaRPr b="0" i="0" sz="4400" u="none" cap="none" strike="noStrike">
              <a:solidFill>
                <a:srgbClr val="000000"/>
              </a:solidFill>
              <a:latin typeface="Arial"/>
              <a:ea typeface="Arial"/>
              <a:cs typeface="Arial"/>
              <a:sym typeface="Arial"/>
            </a:endParaRPr>
          </a:p>
        </p:txBody>
      </p:sp>
      <p:sp>
        <p:nvSpPr>
          <p:cNvPr id="343" name="Google Shape;343;p37"/>
          <p:cNvSpPr txBox="1"/>
          <p:nvPr/>
        </p:nvSpPr>
        <p:spPr>
          <a:xfrm>
            <a:off x="3474673" y="3460122"/>
            <a:ext cx="10252200" cy="30477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Quick Reference (QR)</a:t>
            </a:r>
            <a:endParaRPr b="0" i="0" sz="32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Patient Information Leaflet (PIL)</a:t>
            </a:r>
            <a:endParaRPr b="0" i="0" sz="32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Launching of CPG</a:t>
            </a:r>
            <a:endParaRPr b="0" i="0" sz="32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Electronic copies to healthcare professionals involving MOH, Academy of Medicine </a:t>
            </a:r>
            <a:endParaRPr b="0" i="0" sz="32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Training Module and Training of Core Trainers  </a:t>
            </a:r>
            <a:endParaRPr b="0" i="0" sz="32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104" name="Google Shape;104;p2"/>
          <p:cNvGrpSpPr/>
          <p:nvPr/>
        </p:nvGrpSpPr>
        <p:grpSpPr>
          <a:xfrm>
            <a:off x="-1139176" y="9673702"/>
            <a:ext cx="12831319" cy="1832372"/>
            <a:chOff x="0" y="0"/>
            <a:chExt cx="3379442" cy="482600"/>
          </a:xfrm>
        </p:grpSpPr>
        <p:sp>
          <p:nvSpPr>
            <p:cNvPr id="105" name="Google Shape;105;p2"/>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106" name="Google Shape;106;p2"/>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7" name="Google Shape;107;p2"/>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108" name="Google Shape;108;p2"/>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109" name="Google Shape;109;p2"/>
          <p:cNvSpPr txBox="1"/>
          <p:nvPr/>
        </p:nvSpPr>
        <p:spPr>
          <a:xfrm>
            <a:off x="4237893" y="3584438"/>
            <a:ext cx="9812100" cy="501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1. Introduction</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2. Objectives</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3. Target population and users</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4. Development Group/Review Committee/External </a:t>
            </a:r>
            <a:endParaRPr b="0" i="0" sz="32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Reviewers</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5. Key Recommendations</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6. Algorithms</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7. Differences between current and previous CPG</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8. Clinical audit indicators</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Arial"/>
                <a:ea typeface="Arial"/>
                <a:cs typeface="Arial"/>
                <a:sym typeface="Arial"/>
              </a:rPr>
              <a:t>9. Implementation strategies</a:t>
            </a:r>
            <a:endParaRPr b="0" i="0" sz="3200" u="none" cap="none" strike="noStrike">
              <a:solidFill>
                <a:srgbClr val="000000"/>
              </a:solidFill>
              <a:latin typeface="Arial"/>
              <a:ea typeface="Arial"/>
              <a:cs typeface="Arial"/>
              <a:sym typeface="Arial"/>
            </a:endParaRPr>
          </a:p>
        </p:txBody>
      </p:sp>
      <p:sp>
        <p:nvSpPr>
          <p:cNvPr id="110" name="Google Shape;110;p2"/>
          <p:cNvSpPr txBox="1"/>
          <p:nvPr/>
        </p:nvSpPr>
        <p:spPr>
          <a:xfrm>
            <a:off x="4237893" y="2217189"/>
            <a:ext cx="9812100" cy="769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en-US" sz="4400" u="none" cap="none" strike="noStrike">
                <a:solidFill>
                  <a:srgbClr val="000000"/>
                </a:solidFill>
                <a:latin typeface="Arial"/>
                <a:ea typeface="Arial"/>
                <a:cs typeface="Arial"/>
                <a:sym typeface="Arial"/>
              </a:rPr>
              <a:t>OVERVIEW - OUTLINE</a:t>
            </a:r>
            <a:endParaRPr b="0" i="0" sz="4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28"/>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349" name="Google Shape;349;p28"/>
          <p:cNvGrpSpPr/>
          <p:nvPr/>
        </p:nvGrpSpPr>
        <p:grpSpPr>
          <a:xfrm>
            <a:off x="-1139176" y="9673702"/>
            <a:ext cx="12831319" cy="1832372"/>
            <a:chOff x="0" y="0"/>
            <a:chExt cx="3379442" cy="482600"/>
          </a:xfrm>
        </p:grpSpPr>
        <p:sp>
          <p:nvSpPr>
            <p:cNvPr id="350" name="Google Shape;350;p28"/>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351" name="Google Shape;351;p28"/>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52" name="Google Shape;352;p28"/>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353" name="Google Shape;353;p28"/>
          <p:cNvSpPr/>
          <p:nvPr/>
        </p:nvSpPr>
        <p:spPr>
          <a:xfrm>
            <a:off x="304799"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354" name="Google Shape;354;p28"/>
          <p:cNvSpPr txBox="1"/>
          <p:nvPr/>
        </p:nvSpPr>
        <p:spPr>
          <a:xfrm>
            <a:off x="3075723" y="3460121"/>
            <a:ext cx="14623342"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RISK FACTORS FOR BIPOLAR DISORDER</a:t>
            </a:r>
            <a:endParaRPr b="0" i="0" sz="1400" u="none" cap="none" strike="noStrike">
              <a:solidFill>
                <a:srgbClr val="000000"/>
              </a:solidFill>
              <a:latin typeface="Arial"/>
              <a:ea typeface="Arial"/>
              <a:cs typeface="Arial"/>
              <a:sym typeface="Arial"/>
            </a:endParaRPr>
          </a:p>
        </p:txBody>
      </p:sp>
      <p:sp>
        <p:nvSpPr>
          <p:cNvPr id="355" name="Google Shape;355;p28"/>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356" name="Google Shape;356;p28"/>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29"/>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362" name="Google Shape;362;p29"/>
          <p:cNvGrpSpPr/>
          <p:nvPr/>
        </p:nvGrpSpPr>
        <p:grpSpPr>
          <a:xfrm>
            <a:off x="-1139176" y="9673702"/>
            <a:ext cx="12831319" cy="1832372"/>
            <a:chOff x="0" y="0"/>
            <a:chExt cx="3379442" cy="482600"/>
          </a:xfrm>
        </p:grpSpPr>
        <p:sp>
          <p:nvSpPr>
            <p:cNvPr id="363" name="Google Shape;363;p29"/>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364" name="Google Shape;364;p29"/>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65" name="Google Shape;365;p29"/>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366" name="Google Shape;366;p29"/>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367" name="Google Shape;367;p29"/>
          <p:cNvSpPr txBox="1"/>
          <p:nvPr/>
        </p:nvSpPr>
        <p:spPr>
          <a:xfrm>
            <a:off x="4428640" y="460302"/>
            <a:ext cx="9818176"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LEARNING OBJECTIVES</a:t>
            </a:r>
            <a:endParaRPr b="0" i="0" sz="5400" u="none" cap="none" strike="noStrike">
              <a:solidFill>
                <a:srgbClr val="000000"/>
              </a:solidFill>
              <a:latin typeface="Arial"/>
              <a:ea typeface="Arial"/>
              <a:cs typeface="Arial"/>
              <a:sym typeface="Arial"/>
            </a:endParaRPr>
          </a:p>
        </p:txBody>
      </p:sp>
      <p:sp>
        <p:nvSpPr>
          <p:cNvPr id="368" name="Google Shape;368;p29"/>
          <p:cNvSpPr txBox="1"/>
          <p:nvPr/>
        </p:nvSpPr>
        <p:spPr>
          <a:xfrm>
            <a:off x="5276483" y="2092212"/>
            <a:ext cx="10992173" cy="3046988"/>
          </a:xfrm>
          <a:prstGeom prst="rect">
            <a:avLst/>
          </a:prstGeom>
          <a:noFill/>
          <a:ln>
            <a:noFill/>
          </a:ln>
        </p:spPr>
        <p:txBody>
          <a:bodyPr anchorCtr="0" anchor="t" bIns="45700" lIns="91425" spcFirstLastPara="1" rIns="91425" wrap="square" tIns="45700">
            <a:spAutoFit/>
          </a:bodyPr>
          <a:lstStyle/>
          <a:p>
            <a:pPr indent="-571500" lvl="0" marL="571500" marR="0" rtl="0" algn="just">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To identify risk factors of BD</a:t>
            </a:r>
            <a:endParaRPr b="0" i="0" sz="1400" u="none" cap="none" strike="noStrike">
              <a:solidFill>
                <a:srgbClr val="000000"/>
              </a:solidFill>
              <a:latin typeface="Arial"/>
              <a:ea typeface="Arial"/>
              <a:cs typeface="Arial"/>
              <a:sym typeface="Arial"/>
            </a:endParaRPr>
          </a:p>
          <a:p>
            <a:pPr indent="-266700" lvl="0" marL="571500" marR="0" rtl="0" algn="just">
              <a:lnSpc>
                <a:spcPct val="100000"/>
              </a:lnSpc>
              <a:spcBef>
                <a:spcPts val="0"/>
              </a:spcBef>
              <a:spcAft>
                <a:spcPts val="0"/>
              </a:spcAft>
              <a:buClr>
                <a:srgbClr val="000000"/>
              </a:buClr>
              <a:buSzPts val="4800"/>
              <a:buFont typeface="Arial"/>
              <a:buNone/>
            </a:pPr>
            <a:r>
              <a:t/>
            </a:r>
            <a:endParaRPr b="0" i="0" sz="4800" u="none" cap="none" strike="noStrike">
              <a:solidFill>
                <a:srgbClr val="000000"/>
              </a:solidFill>
              <a:latin typeface="Arial"/>
              <a:ea typeface="Arial"/>
              <a:cs typeface="Arial"/>
              <a:sym typeface="Arial"/>
            </a:endParaRPr>
          </a:p>
          <a:p>
            <a:pPr indent="-571500" lvl="0" marL="571500" marR="0" rtl="0" algn="just">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To recognise factors associated with the recurrence of BD </a:t>
            </a:r>
            <a:endParaRPr b="0" i="0" sz="4800" u="none" cap="none" strike="noStrike">
              <a:solidFill>
                <a:srgbClr val="000000"/>
              </a:solidFill>
              <a:latin typeface="Arial"/>
              <a:ea typeface="Arial"/>
              <a:cs typeface="Arial"/>
              <a:sym typeface="Arial"/>
            </a:endParaRPr>
          </a:p>
        </p:txBody>
      </p:sp>
      <p:sp>
        <p:nvSpPr>
          <p:cNvPr id="369" name="Google Shape;369;p29"/>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370" name="Google Shape;370;p29"/>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30"/>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376" name="Google Shape;376;p30"/>
          <p:cNvGrpSpPr/>
          <p:nvPr/>
        </p:nvGrpSpPr>
        <p:grpSpPr>
          <a:xfrm>
            <a:off x="-1139176" y="9673702"/>
            <a:ext cx="12831319" cy="1832372"/>
            <a:chOff x="0" y="0"/>
            <a:chExt cx="3379442" cy="482600"/>
          </a:xfrm>
        </p:grpSpPr>
        <p:sp>
          <p:nvSpPr>
            <p:cNvPr id="377" name="Google Shape;377;p30"/>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378" name="Google Shape;378;p30"/>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79" name="Google Shape;379;p30"/>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380" name="Google Shape;380;p30"/>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381" name="Google Shape;381;p30"/>
          <p:cNvSpPr txBox="1"/>
          <p:nvPr/>
        </p:nvSpPr>
        <p:spPr>
          <a:xfrm>
            <a:off x="3707523" y="1539966"/>
            <a:ext cx="13898552" cy="461665"/>
          </a:xfrm>
          <a:prstGeom prst="rect">
            <a:avLst/>
          </a:prstGeom>
          <a:noFill/>
          <a:ln>
            <a:noFill/>
          </a:ln>
        </p:spPr>
        <p:txBody>
          <a:bodyPr anchorCtr="0" anchor="t" bIns="45700" lIns="91425" spcFirstLastPara="1" rIns="91425" wrap="square" tIns="45700">
            <a:spAutoFit/>
          </a:bodyPr>
          <a:lstStyle/>
          <a:p>
            <a:pPr indent="-228600" lvl="0" marL="457200" marR="0" rtl="0" algn="l">
              <a:lnSpc>
                <a:spcPct val="100000"/>
              </a:lnSpc>
              <a:spcBef>
                <a:spcPts val="0"/>
              </a:spcBef>
              <a:spcAft>
                <a:spcPts val="0"/>
              </a:spcAft>
              <a:buClr>
                <a:srgbClr val="000000"/>
              </a:buClr>
              <a:buSzPts val="3600"/>
              <a:buFont typeface="Arial"/>
              <a:buNone/>
            </a:pPr>
            <a:r>
              <a:t/>
            </a:r>
            <a:endParaRPr b="0" baseline="30000" i="0" sz="3600" u="none" cap="none" strike="noStrike">
              <a:solidFill>
                <a:srgbClr val="000000"/>
              </a:solidFill>
              <a:latin typeface="Arial"/>
              <a:ea typeface="Arial"/>
              <a:cs typeface="Arial"/>
              <a:sym typeface="Arial"/>
            </a:endParaRPr>
          </a:p>
        </p:txBody>
      </p:sp>
      <p:sp>
        <p:nvSpPr>
          <p:cNvPr id="382" name="Google Shape;382;p30"/>
          <p:cNvSpPr txBox="1"/>
          <p:nvPr/>
        </p:nvSpPr>
        <p:spPr>
          <a:xfrm>
            <a:off x="3456122" y="331180"/>
            <a:ext cx="14435380"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RISK FACTORS FOR BIPOLAR DISORDER</a:t>
            </a:r>
            <a:endParaRPr b="0" i="0" sz="5400" u="none" cap="none" strike="noStrike">
              <a:solidFill>
                <a:srgbClr val="000000"/>
              </a:solidFill>
              <a:latin typeface="Arial"/>
              <a:ea typeface="Arial"/>
              <a:cs typeface="Arial"/>
              <a:sym typeface="Arial"/>
            </a:endParaRPr>
          </a:p>
        </p:txBody>
      </p:sp>
      <p:sp>
        <p:nvSpPr>
          <p:cNvPr id="383" name="Google Shape;383;p30"/>
          <p:cNvSpPr txBox="1"/>
          <p:nvPr/>
        </p:nvSpPr>
        <p:spPr>
          <a:xfrm>
            <a:off x="11692143" y="8494823"/>
            <a:ext cx="7473462"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4. Polga N, Macul Ferreira de Barros P, Farhat LC, et al. 2022;145(6):568- 77.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5. Chen MH, Chen YS, Hsu JW, et al. 2015;17(3):315-22.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6. Ministry of Health Malaysia. 2014.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7. Nowrouzi B, McIntyre RS, MacQueen G, et al. 2016;201:88-94</a:t>
            </a:r>
            <a:endParaRPr b="0" i="0" sz="1400" u="none" cap="none" strike="noStrike">
              <a:solidFill>
                <a:srgbClr val="000000"/>
              </a:solidFill>
              <a:latin typeface="Arial"/>
              <a:ea typeface="Arial"/>
              <a:cs typeface="Arial"/>
              <a:sym typeface="Arial"/>
            </a:endParaRPr>
          </a:p>
        </p:txBody>
      </p:sp>
      <p:sp>
        <p:nvSpPr>
          <p:cNvPr id="384" name="Google Shape;384;p30"/>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385" name="Google Shape;385;p30"/>
          <p:cNvSpPr txBox="1"/>
          <p:nvPr/>
        </p:nvSpPr>
        <p:spPr>
          <a:xfrm>
            <a:off x="3984355" y="1219159"/>
            <a:ext cx="12619496" cy="8384283"/>
          </a:xfrm>
          <a:prstGeom prst="rect">
            <a:avLst/>
          </a:prstGeom>
          <a:blipFill rotWithShape="1">
            <a:blip r:embed="rId5">
              <a:alphaModFix/>
            </a:blip>
            <a:stretch>
              <a:fillRect b="-1887" l="-1351" r="-1445" t="-1234"/>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386" name="Google Shape;386;p30"/>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31"/>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392" name="Google Shape;392;p31"/>
          <p:cNvGrpSpPr/>
          <p:nvPr/>
        </p:nvGrpSpPr>
        <p:grpSpPr>
          <a:xfrm>
            <a:off x="-1139176" y="9673702"/>
            <a:ext cx="12831319" cy="1832372"/>
            <a:chOff x="0" y="0"/>
            <a:chExt cx="3379442" cy="482600"/>
          </a:xfrm>
        </p:grpSpPr>
        <p:sp>
          <p:nvSpPr>
            <p:cNvPr id="393" name="Google Shape;393;p31"/>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394" name="Google Shape;394;p31"/>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395" name="Google Shape;395;p31"/>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396" name="Google Shape;396;p31"/>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397" name="Google Shape;397;p31"/>
          <p:cNvSpPr txBox="1"/>
          <p:nvPr/>
        </p:nvSpPr>
        <p:spPr>
          <a:xfrm>
            <a:off x="3512576" y="353588"/>
            <a:ext cx="14158445"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RISK FACTORS FOR BIPOLAR DISORDER</a:t>
            </a:r>
            <a:endParaRPr b="0" i="0" sz="5400" u="none" cap="none" strike="noStrike">
              <a:solidFill>
                <a:srgbClr val="000000"/>
              </a:solidFill>
              <a:latin typeface="Arial"/>
              <a:ea typeface="Arial"/>
              <a:cs typeface="Arial"/>
              <a:sym typeface="Arial"/>
            </a:endParaRPr>
          </a:p>
        </p:txBody>
      </p:sp>
      <p:sp>
        <p:nvSpPr>
          <p:cNvPr id="398" name="Google Shape;398;p31"/>
          <p:cNvSpPr txBox="1"/>
          <p:nvPr/>
        </p:nvSpPr>
        <p:spPr>
          <a:xfrm>
            <a:off x="3512576" y="1204687"/>
            <a:ext cx="14387700" cy="8607300"/>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7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Recurrence of BD means the return of symptoms e.g. mania, hypomania or depression, after a period of wellness (symptom-free period). </a:t>
            </a:r>
            <a:endParaRPr b="0" i="0" sz="3600" u="none" cap="none" strike="noStrike">
              <a:solidFill>
                <a:srgbClr val="000000"/>
              </a:solidFill>
              <a:latin typeface="Calibri"/>
              <a:ea typeface="Calibri"/>
              <a:cs typeface="Calibri"/>
              <a:sym typeface="Calibri"/>
            </a:endParaRPr>
          </a:p>
          <a:p>
            <a:pPr indent="-342900" lvl="0" marL="342900" marR="0" rtl="0" algn="just">
              <a:lnSpc>
                <a:spcPct val="107000"/>
              </a:lnSpc>
              <a:spcBef>
                <a:spcPts val="80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In a systematic review, factors associated with the recurrence of BD were:</a:t>
            </a:r>
            <a:r>
              <a:rPr b="0" baseline="30000" i="0" lang="en-US" sz="3600" u="none" cap="none" strike="noStrike">
                <a:solidFill>
                  <a:srgbClr val="000000"/>
                </a:solidFill>
                <a:latin typeface="Arial"/>
                <a:ea typeface="Arial"/>
                <a:cs typeface="Arial"/>
                <a:sym typeface="Arial"/>
              </a:rPr>
              <a:t>8 </a:t>
            </a:r>
            <a:endParaRPr b="0" i="0" sz="3600" u="none" cap="none" strike="noStrike">
              <a:solidFill>
                <a:srgbClr val="000000"/>
              </a:solidFill>
              <a:latin typeface="Calibri"/>
              <a:ea typeface="Calibri"/>
              <a:cs typeface="Calibri"/>
              <a:sym typeface="Calibri"/>
            </a:endParaRPr>
          </a:p>
          <a:p>
            <a:pPr indent="-457200" lvl="1" marL="914400" marR="0" rtl="0" algn="just">
              <a:lnSpc>
                <a:spcPct val="107000"/>
              </a:lnSpc>
              <a:spcBef>
                <a:spcPts val="800"/>
              </a:spcBef>
              <a:spcAft>
                <a:spcPts val="0"/>
              </a:spcAft>
              <a:buClr>
                <a:srgbClr val="000000"/>
              </a:buClr>
              <a:buSzPts val="3600"/>
              <a:buFont typeface="Courier New"/>
              <a:buChar char="o"/>
            </a:pPr>
            <a:r>
              <a:rPr b="0" i="0" lang="en-US" sz="3600" u="none" cap="none" strike="noStrike">
                <a:solidFill>
                  <a:srgbClr val="000000"/>
                </a:solidFill>
                <a:latin typeface="Arial"/>
                <a:ea typeface="Arial"/>
                <a:cs typeface="Arial"/>
                <a:sym typeface="Arial"/>
              </a:rPr>
              <a:t>early age of onset </a:t>
            </a:r>
            <a:endParaRPr b="0" i="0" sz="3600" u="none" cap="none" strike="noStrike">
              <a:solidFill>
                <a:srgbClr val="000000"/>
              </a:solidFill>
              <a:latin typeface="Arial"/>
              <a:ea typeface="Arial"/>
              <a:cs typeface="Arial"/>
              <a:sym typeface="Arial"/>
            </a:endParaRPr>
          </a:p>
          <a:p>
            <a:pPr indent="-285750" lvl="1" marL="742950" marR="0" rtl="0" algn="just">
              <a:lnSpc>
                <a:spcPct val="107000"/>
              </a:lnSpc>
              <a:spcBef>
                <a:spcPts val="800"/>
              </a:spcBef>
              <a:spcAft>
                <a:spcPts val="0"/>
              </a:spcAft>
              <a:buClr>
                <a:srgbClr val="000000"/>
              </a:buClr>
              <a:buSzPts val="3600"/>
              <a:buFont typeface="Courier New"/>
              <a:buChar char="o"/>
            </a:pPr>
            <a:r>
              <a:rPr b="0" i="0" lang="en-US" sz="3600" u="none" cap="none" strike="noStrike">
                <a:solidFill>
                  <a:srgbClr val="000000"/>
                </a:solidFill>
                <a:latin typeface="Arial"/>
                <a:ea typeface="Arial"/>
                <a:cs typeface="Arial"/>
                <a:sym typeface="Arial"/>
              </a:rPr>
              <a:t> </a:t>
            </a:r>
            <a:r>
              <a:rPr b="0" i="0" lang="en-US" sz="3600" u="none" cap="none" strike="noStrike">
                <a:solidFill>
                  <a:schemeClr val="dk1"/>
                </a:solidFill>
                <a:latin typeface="Arial"/>
                <a:ea typeface="Arial"/>
                <a:cs typeface="Arial"/>
                <a:sym typeface="Arial"/>
              </a:rPr>
              <a:t>low socio-economic status </a:t>
            </a:r>
            <a:endParaRPr b="0" i="0" sz="3600" u="none" cap="none" strike="noStrike">
              <a:solidFill>
                <a:schemeClr val="dk1"/>
              </a:solidFill>
              <a:latin typeface="Arial"/>
              <a:ea typeface="Arial"/>
              <a:cs typeface="Arial"/>
              <a:sym typeface="Arial"/>
            </a:endParaRPr>
          </a:p>
          <a:p>
            <a:pPr indent="-285750" lvl="1" marL="742950" marR="0" rtl="0" algn="just">
              <a:lnSpc>
                <a:spcPct val="107000"/>
              </a:lnSpc>
              <a:spcBef>
                <a:spcPts val="800"/>
              </a:spcBef>
              <a:spcAft>
                <a:spcPts val="0"/>
              </a:spcAft>
              <a:buClr>
                <a:srgbClr val="000000"/>
              </a:buClr>
              <a:buSzPts val="3600"/>
              <a:buFont typeface="Courier New"/>
              <a:buChar char="o"/>
            </a:pPr>
            <a:r>
              <a:rPr b="0" i="0" lang="en-US" sz="3600" u="none" cap="none" strike="noStrike">
                <a:solidFill>
                  <a:srgbClr val="000000"/>
                </a:solidFill>
                <a:latin typeface="Arial"/>
                <a:ea typeface="Arial"/>
                <a:cs typeface="Arial"/>
                <a:sym typeface="Arial"/>
              </a:rPr>
              <a:t> family history of BD </a:t>
            </a:r>
            <a:endParaRPr b="0" i="0" sz="3600" u="none" cap="none" strike="noStrike">
              <a:solidFill>
                <a:srgbClr val="000000"/>
              </a:solidFill>
              <a:latin typeface="Calibri"/>
              <a:ea typeface="Calibri"/>
              <a:cs typeface="Calibri"/>
              <a:sym typeface="Calibri"/>
            </a:endParaRPr>
          </a:p>
          <a:p>
            <a:pPr indent="-285750" lvl="1" marL="742950" marR="0" rtl="0" algn="just">
              <a:lnSpc>
                <a:spcPct val="107000"/>
              </a:lnSpc>
              <a:spcBef>
                <a:spcPts val="800"/>
              </a:spcBef>
              <a:spcAft>
                <a:spcPts val="0"/>
              </a:spcAft>
              <a:buClr>
                <a:srgbClr val="000000"/>
              </a:buClr>
              <a:buSzPts val="3600"/>
              <a:buFont typeface="Courier New"/>
              <a:buChar char="o"/>
            </a:pPr>
            <a:r>
              <a:rPr b="0" i="0" lang="en-US" sz="3600" u="none" cap="none" strike="noStrike">
                <a:solidFill>
                  <a:srgbClr val="000000"/>
                </a:solidFill>
                <a:latin typeface="Arial"/>
                <a:ea typeface="Arial"/>
                <a:cs typeface="Arial"/>
                <a:sym typeface="Arial"/>
              </a:rPr>
              <a:t> history of child abuse </a:t>
            </a:r>
            <a:endParaRPr b="0" i="0" sz="3600" u="none" cap="none" strike="noStrike">
              <a:solidFill>
                <a:srgbClr val="000000"/>
              </a:solidFill>
              <a:latin typeface="Calibri"/>
              <a:ea typeface="Calibri"/>
              <a:cs typeface="Calibri"/>
              <a:sym typeface="Calibri"/>
            </a:endParaRPr>
          </a:p>
          <a:p>
            <a:pPr indent="-285750" lvl="1" marL="742950" marR="0" rtl="0" algn="just">
              <a:lnSpc>
                <a:spcPct val="107000"/>
              </a:lnSpc>
              <a:spcBef>
                <a:spcPts val="800"/>
              </a:spcBef>
              <a:spcAft>
                <a:spcPts val="0"/>
              </a:spcAft>
              <a:buClr>
                <a:srgbClr val="000000"/>
              </a:buClr>
              <a:buSzPts val="3600"/>
              <a:buFont typeface="Courier New"/>
              <a:buChar char="o"/>
            </a:pPr>
            <a:r>
              <a:rPr b="0" i="0" lang="en-US" sz="3600" u="none" cap="none" strike="noStrike">
                <a:solidFill>
                  <a:srgbClr val="000000"/>
                </a:solidFill>
                <a:latin typeface="Arial"/>
                <a:ea typeface="Arial"/>
                <a:cs typeface="Arial"/>
                <a:sym typeface="Arial"/>
              </a:rPr>
              <a:t> low maternal warmth </a:t>
            </a:r>
            <a:endParaRPr b="0" i="0" sz="3600" u="none" cap="none" strike="noStrike">
              <a:solidFill>
                <a:srgbClr val="000000"/>
              </a:solidFill>
              <a:latin typeface="Calibri"/>
              <a:ea typeface="Calibri"/>
              <a:cs typeface="Calibri"/>
              <a:sym typeface="Calibri"/>
            </a:endParaRPr>
          </a:p>
          <a:p>
            <a:pPr indent="-285750" lvl="1" marL="742950" marR="0" rtl="0" algn="just">
              <a:lnSpc>
                <a:spcPct val="100000"/>
              </a:lnSpc>
              <a:spcBef>
                <a:spcPts val="800"/>
              </a:spcBef>
              <a:spcAft>
                <a:spcPts val="0"/>
              </a:spcAft>
              <a:buClr>
                <a:srgbClr val="000000"/>
              </a:buClr>
              <a:buSzPts val="3600"/>
              <a:buFont typeface="Courier New"/>
              <a:buChar char="o"/>
            </a:pPr>
            <a:r>
              <a:rPr b="0" i="0" lang="en-US" sz="3600" u="none" cap="none" strike="noStrike">
                <a:solidFill>
                  <a:srgbClr val="000000"/>
                </a:solidFill>
                <a:latin typeface="Arial"/>
                <a:ea typeface="Arial"/>
                <a:cs typeface="Arial"/>
                <a:sym typeface="Arial"/>
              </a:rPr>
              <a:t> co-morbid mental health disorders (anxiety disorder,  ADHD and </a:t>
            </a:r>
            <a:endParaRPr b="0" i="0" sz="1400" u="none" cap="none" strike="noStrike">
              <a:solidFill>
                <a:srgbClr val="000000"/>
              </a:solidFill>
              <a:latin typeface="Arial"/>
              <a:ea typeface="Arial"/>
              <a:cs typeface="Arial"/>
              <a:sym typeface="Arial"/>
            </a:endParaRPr>
          </a:p>
          <a:p>
            <a:pPr indent="0" lvl="1" marL="457200" marR="0" rtl="0" algn="just">
              <a:lnSpc>
                <a:spcPct val="100000"/>
              </a:lnSpc>
              <a:spcBef>
                <a:spcPts val="80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   substance use disorders)</a:t>
            </a:r>
            <a:endParaRPr b="0" i="0" sz="3600" u="none" cap="none" strike="noStrike">
              <a:solidFill>
                <a:srgbClr val="000000"/>
              </a:solidFill>
              <a:latin typeface="Calibri"/>
              <a:ea typeface="Calibri"/>
              <a:cs typeface="Calibri"/>
              <a:sym typeface="Calibri"/>
            </a:endParaRPr>
          </a:p>
          <a:p>
            <a:pPr indent="-285750" lvl="1" marL="742950" marR="0" rtl="0" algn="just">
              <a:lnSpc>
                <a:spcPct val="107000"/>
              </a:lnSpc>
              <a:spcBef>
                <a:spcPts val="800"/>
              </a:spcBef>
              <a:spcAft>
                <a:spcPts val="0"/>
              </a:spcAft>
              <a:buClr>
                <a:srgbClr val="000000"/>
              </a:buClr>
              <a:buSzPts val="3600"/>
              <a:buFont typeface="Courier New"/>
              <a:buChar char="o"/>
            </a:pPr>
            <a:r>
              <a:rPr b="0" i="0" lang="en-US" sz="3600" u="none" cap="none" strike="noStrike">
                <a:solidFill>
                  <a:srgbClr val="000000"/>
                </a:solidFill>
                <a:latin typeface="Arial"/>
                <a:ea typeface="Arial"/>
                <a:cs typeface="Arial"/>
                <a:sym typeface="Arial"/>
              </a:rPr>
              <a:t> inter-episode subsyndromal mood symptoms</a:t>
            </a:r>
            <a:endParaRPr b="0" i="0" sz="3600" u="none" cap="none" strike="noStrike">
              <a:solidFill>
                <a:srgbClr val="000000"/>
              </a:solidFill>
              <a:latin typeface="Calibri"/>
              <a:ea typeface="Calibri"/>
              <a:cs typeface="Calibri"/>
              <a:sym typeface="Calibri"/>
            </a:endParaRPr>
          </a:p>
        </p:txBody>
      </p:sp>
      <p:sp>
        <p:nvSpPr>
          <p:cNvPr id="399" name="Google Shape;399;p31"/>
          <p:cNvSpPr txBox="1"/>
          <p:nvPr/>
        </p:nvSpPr>
        <p:spPr>
          <a:xfrm>
            <a:off x="11692143" y="9882505"/>
            <a:ext cx="7027986"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8. Estrada-Prat X, Van Meter AR, Camprodon-Rosanas E, et al. 2019;21(6):483-502</a:t>
            </a:r>
            <a:endParaRPr b="0" i="0" sz="1400" u="none" cap="none" strike="noStrike">
              <a:solidFill>
                <a:srgbClr val="000000"/>
              </a:solidFill>
              <a:latin typeface="Arial"/>
              <a:ea typeface="Arial"/>
              <a:cs typeface="Arial"/>
              <a:sym typeface="Arial"/>
            </a:endParaRPr>
          </a:p>
        </p:txBody>
      </p:sp>
      <p:sp>
        <p:nvSpPr>
          <p:cNvPr id="400" name="Google Shape;400;p31"/>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401" name="Google Shape;401;p31"/>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32"/>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407" name="Google Shape;407;p32"/>
          <p:cNvGrpSpPr/>
          <p:nvPr/>
        </p:nvGrpSpPr>
        <p:grpSpPr>
          <a:xfrm>
            <a:off x="-1139176" y="9673702"/>
            <a:ext cx="12831319" cy="1832372"/>
            <a:chOff x="0" y="0"/>
            <a:chExt cx="3379442" cy="482600"/>
          </a:xfrm>
        </p:grpSpPr>
        <p:sp>
          <p:nvSpPr>
            <p:cNvPr id="408" name="Google Shape;408;p32"/>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409" name="Google Shape;409;p32"/>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10" name="Google Shape;410;p32"/>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411" name="Google Shape;411;p32"/>
          <p:cNvSpPr/>
          <p:nvPr/>
        </p:nvSpPr>
        <p:spPr>
          <a:xfrm>
            <a:off x="304799"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412" name="Google Shape;412;p32"/>
          <p:cNvSpPr txBox="1"/>
          <p:nvPr/>
        </p:nvSpPr>
        <p:spPr>
          <a:xfrm>
            <a:off x="3432184" y="1054343"/>
            <a:ext cx="12190108"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TAKE HOME MESSAGE</a:t>
            </a:r>
            <a:endParaRPr b="0" i="0" sz="1400" u="none" cap="none" strike="noStrike">
              <a:solidFill>
                <a:srgbClr val="000000"/>
              </a:solidFill>
              <a:latin typeface="Arial"/>
              <a:ea typeface="Arial"/>
              <a:cs typeface="Arial"/>
              <a:sym typeface="Arial"/>
            </a:endParaRPr>
          </a:p>
        </p:txBody>
      </p:sp>
      <p:sp>
        <p:nvSpPr>
          <p:cNvPr id="413" name="Google Shape;413;p32"/>
          <p:cNvSpPr txBox="1"/>
          <p:nvPr/>
        </p:nvSpPr>
        <p:spPr>
          <a:xfrm>
            <a:off x="4176140" y="2796649"/>
            <a:ext cx="12831319" cy="1569660"/>
          </a:xfrm>
          <a:prstGeom prst="rect">
            <a:avLst/>
          </a:prstGeom>
          <a:noFill/>
          <a:ln>
            <a:noFill/>
          </a:ln>
        </p:spPr>
        <p:txBody>
          <a:bodyPr anchorCtr="0" anchor="t" bIns="45700" lIns="91425" spcFirstLastPara="1" rIns="91425" wrap="square" tIns="45700">
            <a:spAutoFit/>
          </a:bodyPr>
          <a:lstStyle/>
          <a:p>
            <a:pPr indent="-457200" lvl="0" marL="457200" marR="0" rtl="0" algn="just">
              <a:lnSpc>
                <a:spcPct val="100000"/>
              </a:lnSpc>
              <a:spcBef>
                <a:spcPts val="0"/>
              </a:spcBef>
              <a:spcAft>
                <a:spcPts val="0"/>
              </a:spcAft>
              <a:buClr>
                <a:srgbClr val="000000"/>
              </a:buClr>
              <a:buSzPts val="4800"/>
              <a:buFont typeface="Arial"/>
              <a:buChar char="•"/>
            </a:pPr>
            <a:r>
              <a:rPr b="0" i="0" lang="en-US" sz="4800" u="none" cap="none" strike="noStrike">
                <a:solidFill>
                  <a:srgbClr val="000000"/>
                </a:solidFill>
                <a:latin typeface="Arial"/>
                <a:ea typeface="Arial"/>
                <a:cs typeface="Arial"/>
                <a:sym typeface="Arial"/>
              </a:rPr>
              <a:t>Identifying risk factors of BD may assist in the early detection of BD.</a:t>
            </a:r>
            <a:endParaRPr b="0" i="0" sz="1400" u="none" cap="none" strike="noStrike">
              <a:solidFill>
                <a:srgbClr val="000000"/>
              </a:solidFill>
              <a:latin typeface="Arial"/>
              <a:ea typeface="Arial"/>
              <a:cs typeface="Arial"/>
              <a:sym typeface="Arial"/>
            </a:endParaRPr>
          </a:p>
        </p:txBody>
      </p:sp>
      <p:sp>
        <p:nvSpPr>
          <p:cNvPr id="414" name="Google Shape;414;p32"/>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415" name="Google Shape;415;p32"/>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grpSp>
        <p:nvGrpSpPr>
          <p:cNvPr id="420" name="Google Shape;420;p3"/>
          <p:cNvGrpSpPr/>
          <p:nvPr/>
        </p:nvGrpSpPr>
        <p:grpSpPr>
          <a:xfrm>
            <a:off x="-3434405" y="-2424537"/>
            <a:ext cx="22827326" cy="3667449"/>
            <a:chOff x="0" y="0"/>
            <a:chExt cx="5660972" cy="909494"/>
          </a:xfrm>
        </p:grpSpPr>
        <p:sp>
          <p:nvSpPr>
            <p:cNvPr id="421" name="Google Shape;421;p3"/>
            <p:cNvSpPr/>
            <p:nvPr/>
          </p:nvSpPr>
          <p:spPr>
            <a:xfrm>
              <a:off x="0" y="0"/>
              <a:ext cx="5660972" cy="909494"/>
            </a:xfrm>
            <a:custGeom>
              <a:rect b="b" l="l" r="r" t="t"/>
              <a:pathLst>
                <a:path extrusionOk="0" h="909494" w="5660972">
                  <a:moveTo>
                    <a:pt x="5422847" y="0"/>
                  </a:moveTo>
                  <a:lnTo>
                    <a:pt x="5660972" y="238125"/>
                  </a:lnTo>
                  <a:lnTo>
                    <a:pt x="5660972" y="671369"/>
                  </a:lnTo>
                  <a:lnTo>
                    <a:pt x="5422847" y="909494"/>
                  </a:lnTo>
                  <a:lnTo>
                    <a:pt x="238125" y="909494"/>
                  </a:lnTo>
                  <a:lnTo>
                    <a:pt x="0" y="671369"/>
                  </a:lnTo>
                  <a:lnTo>
                    <a:pt x="0" y="238125"/>
                  </a:lnTo>
                  <a:lnTo>
                    <a:pt x="238125" y="0"/>
                  </a:lnTo>
                  <a:lnTo>
                    <a:pt x="5422847" y="0"/>
                  </a:lnTo>
                  <a:close/>
                </a:path>
              </a:pathLst>
            </a:custGeom>
            <a:gradFill>
              <a:gsLst>
                <a:gs pos="0">
                  <a:srgbClr val="FFDE59"/>
                </a:gs>
                <a:gs pos="100000">
                  <a:srgbClr val="FF914D"/>
                </a:gs>
              </a:gsLst>
              <a:lin ang="0" scaled="0"/>
            </a:gradFill>
            <a:ln>
              <a:noFill/>
            </a:ln>
          </p:spPr>
        </p:sp>
        <p:sp>
          <p:nvSpPr>
            <p:cNvPr id="422" name="Google Shape;422;p3"/>
            <p:cNvSpPr txBox="1"/>
            <p:nvPr/>
          </p:nvSpPr>
          <p:spPr>
            <a:xfrm>
              <a:off x="63500" y="6350"/>
              <a:ext cx="5533971" cy="839644"/>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3" name="Google Shape;423;p3"/>
          <p:cNvSpPr/>
          <p:nvPr/>
        </p:nvSpPr>
        <p:spPr>
          <a:xfrm rot="4876606">
            <a:off x="-2631017" y="7726570"/>
            <a:ext cx="4714159" cy="4819308"/>
          </a:xfrm>
          <a:custGeom>
            <a:rect b="b" l="l" r="r" t="t"/>
            <a:pathLst>
              <a:path extrusionOk="0" h="4819308" w="4714159">
                <a:moveTo>
                  <a:pt x="0" y="0"/>
                </a:moveTo>
                <a:lnTo>
                  <a:pt x="4714159" y="0"/>
                </a:lnTo>
                <a:lnTo>
                  <a:pt x="4714159" y="4819308"/>
                </a:lnTo>
                <a:lnTo>
                  <a:pt x="0" y="4819308"/>
                </a:lnTo>
                <a:lnTo>
                  <a:pt x="0" y="0"/>
                </a:lnTo>
                <a:close/>
              </a:path>
            </a:pathLst>
          </a:custGeom>
          <a:blipFill rotWithShape="1">
            <a:blip r:embed="rId3">
              <a:alphaModFix amt="19999"/>
            </a:blip>
            <a:stretch>
              <a:fillRect b="0" l="0" r="0" t="0"/>
            </a:stretch>
          </a:blipFill>
          <a:ln>
            <a:noFill/>
          </a:ln>
        </p:spPr>
      </p:sp>
      <p:sp>
        <p:nvSpPr>
          <p:cNvPr id="424" name="Google Shape;424;p3"/>
          <p:cNvSpPr/>
          <p:nvPr/>
        </p:nvSpPr>
        <p:spPr>
          <a:xfrm>
            <a:off x="11857221" y="1719908"/>
            <a:ext cx="4955368" cy="7132071"/>
          </a:xfrm>
          <a:custGeom>
            <a:rect b="b" l="l" r="r" t="t"/>
            <a:pathLst>
              <a:path extrusionOk="0" h="7132071" w="4955368">
                <a:moveTo>
                  <a:pt x="0" y="0"/>
                </a:moveTo>
                <a:lnTo>
                  <a:pt x="4955368" y="0"/>
                </a:lnTo>
                <a:lnTo>
                  <a:pt x="4955368" y="7132071"/>
                </a:lnTo>
                <a:lnTo>
                  <a:pt x="0" y="7132071"/>
                </a:lnTo>
                <a:lnTo>
                  <a:pt x="0" y="0"/>
                </a:lnTo>
                <a:close/>
              </a:path>
            </a:pathLst>
          </a:custGeom>
          <a:blipFill rotWithShape="1">
            <a:blip r:embed="rId4">
              <a:alphaModFix/>
            </a:blip>
            <a:stretch>
              <a:fillRect b="-24586" l="0" r="0" t="-26031"/>
            </a:stretch>
          </a:blipFill>
          <a:ln>
            <a:noFill/>
          </a:ln>
        </p:spPr>
      </p:sp>
      <p:grpSp>
        <p:nvGrpSpPr>
          <p:cNvPr id="425" name="Google Shape;425;p3"/>
          <p:cNvGrpSpPr/>
          <p:nvPr/>
        </p:nvGrpSpPr>
        <p:grpSpPr>
          <a:xfrm>
            <a:off x="-955072" y="9490984"/>
            <a:ext cx="20770739" cy="2231372"/>
            <a:chOff x="0" y="0"/>
            <a:chExt cx="9609927" cy="1032381"/>
          </a:xfrm>
        </p:grpSpPr>
        <p:sp>
          <p:nvSpPr>
            <p:cNvPr id="426" name="Google Shape;426;p3"/>
            <p:cNvSpPr/>
            <p:nvPr/>
          </p:nvSpPr>
          <p:spPr>
            <a:xfrm>
              <a:off x="0" y="0"/>
              <a:ext cx="9609927" cy="1032381"/>
            </a:xfrm>
            <a:custGeom>
              <a:rect b="b" l="l" r="r" t="t"/>
              <a:pathLst>
                <a:path extrusionOk="0" h="1032381" w="9609927">
                  <a:moveTo>
                    <a:pt x="9371802" y="0"/>
                  </a:moveTo>
                  <a:lnTo>
                    <a:pt x="9609927" y="238125"/>
                  </a:lnTo>
                  <a:lnTo>
                    <a:pt x="9609927" y="794256"/>
                  </a:lnTo>
                  <a:lnTo>
                    <a:pt x="9371802" y="1032381"/>
                  </a:lnTo>
                  <a:lnTo>
                    <a:pt x="238125" y="1032381"/>
                  </a:lnTo>
                  <a:lnTo>
                    <a:pt x="0" y="794256"/>
                  </a:lnTo>
                  <a:lnTo>
                    <a:pt x="0" y="238125"/>
                  </a:lnTo>
                  <a:lnTo>
                    <a:pt x="238125" y="0"/>
                  </a:lnTo>
                  <a:lnTo>
                    <a:pt x="9371802" y="0"/>
                  </a:lnTo>
                  <a:close/>
                </a:path>
              </a:pathLst>
            </a:custGeom>
            <a:gradFill>
              <a:gsLst>
                <a:gs pos="0">
                  <a:srgbClr val="FFDE59"/>
                </a:gs>
                <a:gs pos="100000">
                  <a:srgbClr val="FF914D"/>
                </a:gs>
              </a:gsLst>
              <a:lin ang="0" scaled="0"/>
            </a:gradFill>
            <a:ln>
              <a:noFill/>
            </a:ln>
          </p:spPr>
        </p:sp>
        <p:sp>
          <p:nvSpPr>
            <p:cNvPr id="427" name="Google Shape;427;p3"/>
            <p:cNvSpPr txBox="1"/>
            <p:nvPr/>
          </p:nvSpPr>
          <p:spPr>
            <a:xfrm>
              <a:off x="63500" y="6350"/>
              <a:ext cx="9482927" cy="962531"/>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8" name="Google Shape;428;p3"/>
          <p:cNvSpPr txBox="1"/>
          <p:nvPr/>
        </p:nvSpPr>
        <p:spPr>
          <a:xfrm>
            <a:off x="383991" y="4383759"/>
            <a:ext cx="11039987" cy="671006"/>
          </a:xfrm>
          <a:prstGeom prst="rect">
            <a:avLst/>
          </a:prstGeom>
          <a:noFill/>
          <a:ln>
            <a:noFill/>
          </a:ln>
        </p:spPr>
        <p:txBody>
          <a:bodyPr anchorCtr="0" anchor="t" bIns="0" lIns="0" spcFirstLastPara="1" rIns="0" wrap="square" tIns="0">
            <a:spAutoFit/>
          </a:bodyPr>
          <a:lstStyle/>
          <a:p>
            <a:pPr indent="0" lvl="0" marL="0" marR="0" rtl="0" algn="ctr">
              <a:lnSpc>
                <a:spcPct val="94993"/>
              </a:lnSpc>
              <a:spcBef>
                <a:spcPts val="0"/>
              </a:spcBef>
              <a:spcAft>
                <a:spcPts val="0"/>
              </a:spcAft>
              <a:buClr>
                <a:srgbClr val="000000"/>
              </a:buClr>
              <a:buSzPts val="4934"/>
              <a:buFont typeface="Arial"/>
              <a:buNone/>
            </a:pPr>
            <a:r>
              <a:rPr b="1" i="0" lang="en-US" sz="4934" u="none" cap="none" strike="noStrike">
                <a:solidFill>
                  <a:srgbClr val="462DD4"/>
                </a:solidFill>
                <a:latin typeface="Poppins"/>
                <a:ea typeface="Poppins"/>
                <a:cs typeface="Poppins"/>
                <a:sym typeface="Poppins"/>
              </a:rPr>
              <a:t>THANK YOU</a:t>
            </a:r>
            <a:endParaRPr b="0" i="0" sz="1400" u="none" cap="none" strike="noStrike">
              <a:solidFill>
                <a:srgbClr val="000000"/>
              </a:solidFill>
              <a:latin typeface="Arial"/>
              <a:ea typeface="Arial"/>
              <a:cs typeface="Arial"/>
              <a:sym typeface="Arial"/>
            </a:endParaRPr>
          </a:p>
        </p:txBody>
      </p:sp>
      <p:sp>
        <p:nvSpPr>
          <p:cNvPr id="429" name="Google Shape;429;p3"/>
          <p:cNvSpPr/>
          <p:nvPr/>
        </p:nvSpPr>
        <p:spPr>
          <a:xfrm>
            <a:off x="1028700" y="-386950"/>
            <a:ext cx="10062506" cy="10136224"/>
          </a:xfrm>
          <a:custGeom>
            <a:rect b="b" l="l" r="r" t="t"/>
            <a:pathLst>
              <a:path extrusionOk="0" h="10136224" w="10062506">
                <a:moveTo>
                  <a:pt x="0" y="0"/>
                </a:moveTo>
                <a:lnTo>
                  <a:pt x="10062506" y="0"/>
                </a:lnTo>
                <a:lnTo>
                  <a:pt x="10062506" y="10136224"/>
                </a:lnTo>
                <a:lnTo>
                  <a:pt x="0" y="10136224"/>
                </a:lnTo>
                <a:lnTo>
                  <a:pt x="0" y="0"/>
                </a:lnTo>
                <a:close/>
              </a:path>
            </a:pathLst>
          </a:custGeom>
          <a:blipFill rotWithShape="1">
            <a:blip r:embed="rId5">
              <a:alphaModFix amt="18000"/>
            </a:blip>
            <a:stretch>
              <a:fillRect b="0" l="0" r="0" t="0"/>
            </a:stretch>
          </a:blipFill>
          <a:ln>
            <a:noFill/>
          </a:ln>
        </p:spPr>
      </p:sp>
      <p:sp>
        <p:nvSpPr>
          <p:cNvPr id="430" name="Google Shape;430;p3"/>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6"/>
          <p:cNvSpPr/>
          <p:nvPr/>
        </p:nvSpPr>
        <p:spPr>
          <a:xfrm rot="93030">
            <a:off x="77916" y="3885528"/>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116" name="Google Shape;116;p16"/>
          <p:cNvGrpSpPr/>
          <p:nvPr/>
        </p:nvGrpSpPr>
        <p:grpSpPr>
          <a:xfrm>
            <a:off x="-1139176" y="9673702"/>
            <a:ext cx="12831319" cy="1832372"/>
            <a:chOff x="0" y="0"/>
            <a:chExt cx="3379442" cy="482600"/>
          </a:xfrm>
        </p:grpSpPr>
        <p:sp>
          <p:nvSpPr>
            <p:cNvPr id="117" name="Google Shape;117;p16"/>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118" name="Google Shape;118;p16"/>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6"/>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120" name="Google Shape;120;p16"/>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121" name="Google Shape;121;p16"/>
          <p:cNvSpPr txBox="1"/>
          <p:nvPr/>
        </p:nvSpPr>
        <p:spPr>
          <a:xfrm>
            <a:off x="4348086" y="210741"/>
            <a:ext cx="10515600" cy="1325563"/>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INTRODUCTION</a:t>
            </a:r>
            <a:endParaRPr b="0" i="0" sz="1400" u="none" cap="none" strike="noStrike">
              <a:solidFill>
                <a:srgbClr val="000000"/>
              </a:solidFill>
              <a:latin typeface="Arial"/>
              <a:ea typeface="Arial"/>
              <a:cs typeface="Arial"/>
              <a:sym typeface="Arial"/>
            </a:endParaRPr>
          </a:p>
        </p:txBody>
      </p:sp>
      <p:sp>
        <p:nvSpPr>
          <p:cNvPr id="122" name="Google Shape;122;p16"/>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123" name="Google Shape;123;p16"/>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
        <p:nvSpPr>
          <p:cNvPr id="124" name="Google Shape;124;p16"/>
          <p:cNvSpPr txBox="1"/>
          <p:nvPr/>
        </p:nvSpPr>
        <p:spPr>
          <a:xfrm>
            <a:off x="4155040" y="2092212"/>
            <a:ext cx="12349200" cy="3047700"/>
          </a:xfrm>
          <a:prstGeom prst="rect">
            <a:avLst/>
          </a:prstGeom>
          <a:noFill/>
          <a:ln>
            <a:noFill/>
          </a:ln>
        </p:spPr>
        <p:txBody>
          <a:bodyPr anchorCtr="0" anchor="t" bIns="45700" lIns="91425" spcFirstLastPara="1" rIns="91425" wrap="square" tIns="45700">
            <a:spAutoFit/>
          </a:bodyPr>
          <a:lstStyle/>
          <a:p>
            <a:pPr indent="-457200" lvl="0" marL="457200" marR="0" rtl="0" algn="just">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Bipolar disorder (BD) is a severe mental illness presenting  commonly as either bipolar 1 disorder (BD I) or bipolar 2 disorder (BD II).</a:t>
            </a:r>
            <a:endParaRPr b="0" i="0" sz="3200" u="none" cap="none" strike="noStrike">
              <a:solidFill>
                <a:srgbClr val="000000"/>
              </a:solidFill>
              <a:latin typeface="Arial"/>
              <a:ea typeface="Arial"/>
              <a:cs typeface="Arial"/>
              <a:sym typeface="Arial"/>
            </a:endParaRPr>
          </a:p>
          <a:p>
            <a:pPr indent="-457200" lvl="0" marL="457200" marR="0" rtl="0" algn="just">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BD I is characterised by episodes of mania ± depression.</a:t>
            </a:r>
            <a:endParaRPr b="0" i="0" sz="3200" u="none" cap="none" strike="noStrike">
              <a:solidFill>
                <a:srgbClr val="000000"/>
              </a:solidFill>
              <a:latin typeface="Arial"/>
              <a:ea typeface="Arial"/>
              <a:cs typeface="Arial"/>
              <a:sym typeface="Arial"/>
            </a:endParaRPr>
          </a:p>
          <a:p>
            <a:pPr indent="-457200" lvl="0" marL="457200" marR="0" rtl="0" algn="just">
              <a:lnSpc>
                <a:spcPct val="100000"/>
              </a:lnSpc>
              <a:spcBef>
                <a:spcPts val="0"/>
              </a:spcBef>
              <a:spcAft>
                <a:spcPts val="0"/>
              </a:spcAft>
              <a:buClr>
                <a:srgbClr val="000000"/>
              </a:buClr>
              <a:buSzPts val="3200"/>
              <a:buFont typeface="Arial"/>
              <a:buChar char="•"/>
            </a:pPr>
            <a:r>
              <a:rPr b="0" i="0" lang="en-US" sz="3200" u="none" cap="none" strike="noStrike">
                <a:solidFill>
                  <a:srgbClr val="000000"/>
                </a:solidFill>
                <a:latin typeface="Arial"/>
                <a:ea typeface="Arial"/>
                <a:cs typeface="Arial"/>
                <a:sym typeface="Arial"/>
              </a:rPr>
              <a:t>On the other hand, BD II is characterised by episodes of hypomania and depressive episodes.</a:t>
            </a:r>
            <a:endParaRPr b="0" i="0" sz="32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7"/>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130" name="Google Shape;130;p17"/>
          <p:cNvGrpSpPr/>
          <p:nvPr/>
        </p:nvGrpSpPr>
        <p:grpSpPr>
          <a:xfrm>
            <a:off x="-1139176" y="9673702"/>
            <a:ext cx="12831319" cy="1832372"/>
            <a:chOff x="0" y="0"/>
            <a:chExt cx="3379442" cy="482600"/>
          </a:xfrm>
        </p:grpSpPr>
        <p:sp>
          <p:nvSpPr>
            <p:cNvPr id="131" name="Google Shape;131;p17"/>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132" name="Google Shape;132;p17"/>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3" name="Google Shape;133;p17"/>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134" name="Google Shape;134;p17"/>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135" name="Google Shape;135;p17"/>
          <p:cNvSpPr txBox="1"/>
          <p:nvPr/>
        </p:nvSpPr>
        <p:spPr>
          <a:xfrm>
            <a:off x="3860568" y="1077789"/>
            <a:ext cx="12955093" cy="7848262"/>
          </a:xfrm>
          <a:prstGeom prst="rect">
            <a:avLst/>
          </a:prstGeom>
          <a:noFill/>
          <a:ln>
            <a:noFill/>
          </a:ln>
        </p:spPr>
        <p:txBody>
          <a:bodyPr anchorCtr="0" anchor="t" bIns="45700" lIns="91425" spcFirstLastPara="1" rIns="91425" wrap="square" tIns="45700">
            <a:spAutoFit/>
          </a:bodyPr>
          <a:lstStyle/>
          <a:p>
            <a:pPr indent="-457200" lvl="0" marL="457200" marR="0" rtl="0" algn="just">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BD is a severe mental disorder. According to the World Health Organisation (WHO) in 2019, the global prevalence was estimated to be around 40 million.</a:t>
            </a:r>
            <a:r>
              <a:rPr b="0" baseline="30000" i="0" lang="en-US" sz="3600" u="none" cap="none" strike="noStrike">
                <a:solidFill>
                  <a:srgbClr val="000000"/>
                </a:solidFill>
                <a:latin typeface="Arial"/>
                <a:ea typeface="Arial"/>
                <a:cs typeface="Arial"/>
                <a:sym typeface="Arial"/>
              </a:rPr>
              <a:t>1</a:t>
            </a:r>
            <a:r>
              <a:rPr b="0" i="0" lang="en-US" sz="36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a:p>
            <a:pPr indent="-457200" lvl="0" marL="457200" marR="0" rtl="0" algn="just">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In the Global Burden of Disease Study 2019, the prevalence of BD showed an increasing trend from 24.8 million in 1990 to 39.5 million in 2019.</a:t>
            </a:r>
            <a:r>
              <a:rPr b="0" baseline="30000" i="0" lang="en-US" sz="3600" u="none" cap="none" strike="noStrike">
                <a:solidFill>
                  <a:srgbClr val="000000"/>
                </a:solidFill>
                <a:latin typeface="Arial"/>
                <a:ea typeface="Arial"/>
                <a:cs typeface="Arial"/>
                <a:sym typeface="Arial"/>
              </a:rPr>
              <a:t>2</a:t>
            </a:r>
            <a:r>
              <a:rPr b="0" i="0" lang="en-US" sz="36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a:p>
            <a:pPr indent="-457200" lvl="0" marL="457200" marR="0" rtl="0" algn="just">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Prevalence in Malaysia is not well-established.</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457200" lvl="0" marL="457200" marR="0" rtl="0" algn="just">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BD is associated with reduced functioning, cognitive impairment and decreased quality of life (QoL). It is also one of the leading causes of disability in young people and increased mortality, especially by suicide.</a:t>
            </a:r>
            <a:r>
              <a:rPr b="0" baseline="30000" i="0" lang="en-US" sz="3600" u="none" cap="none" strike="noStrike">
                <a:solidFill>
                  <a:srgbClr val="0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136" name="Google Shape;136;p17"/>
          <p:cNvSpPr txBox="1"/>
          <p:nvPr/>
        </p:nvSpPr>
        <p:spPr>
          <a:xfrm>
            <a:off x="4062047" y="308348"/>
            <a:ext cx="9812214"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INTRODUCTION</a:t>
            </a:r>
            <a:endParaRPr b="0" i="0" sz="1400" u="none" cap="none" strike="noStrike">
              <a:solidFill>
                <a:srgbClr val="000000"/>
              </a:solidFill>
              <a:latin typeface="Arial"/>
              <a:ea typeface="Arial"/>
              <a:cs typeface="Arial"/>
              <a:sym typeface="Arial"/>
            </a:endParaRPr>
          </a:p>
        </p:txBody>
      </p:sp>
      <p:sp>
        <p:nvSpPr>
          <p:cNvPr id="137" name="Google Shape;137;p17"/>
          <p:cNvSpPr txBox="1"/>
          <p:nvPr/>
        </p:nvSpPr>
        <p:spPr>
          <a:xfrm>
            <a:off x="12878745" y="9304370"/>
            <a:ext cx="7016261" cy="738664"/>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00000"/>
              </a:buClr>
              <a:buSzPts val="1400"/>
              <a:buFont typeface="Arial"/>
              <a:buAutoNum type="arabicPeriod"/>
            </a:pPr>
            <a:r>
              <a:rPr b="0" i="0" lang="en-US" sz="1400" u="none" cap="none" strike="noStrike">
                <a:solidFill>
                  <a:srgbClr val="000000"/>
                </a:solidFill>
                <a:latin typeface="Arial"/>
                <a:ea typeface="Arial"/>
                <a:cs typeface="Arial"/>
                <a:sym typeface="Arial"/>
              </a:rPr>
              <a:t>World Health Organisation. 2022.</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000000"/>
              </a:buClr>
              <a:buSzPts val="1400"/>
              <a:buFont typeface="Arial"/>
              <a:buAutoNum type="arabicPeriod"/>
            </a:pPr>
            <a:r>
              <a:rPr b="0" i="0" lang="en-US" sz="1400" u="none" cap="none" strike="noStrike">
                <a:solidFill>
                  <a:srgbClr val="000000"/>
                </a:solidFill>
                <a:latin typeface="Arial"/>
                <a:ea typeface="Arial"/>
                <a:cs typeface="Arial"/>
                <a:sym typeface="Arial"/>
              </a:rPr>
              <a:t>GBD 2019 Mental Disorders Collaborators. 2022;9(2):137-150.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000000"/>
              </a:buClr>
              <a:buSzPts val="1400"/>
              <a:buFont typeface="Arial"/>
              <a:buAutoNum type="arabicPeriod"/>
            </a:pPr>
            <a:r>
              <a:rPr b="0" i="0" lang="en-US" sz="1400" u="none" cap="none" strike="noStrike">
                <a:solidFill>
                  <a:srgbClr val="000000"/>
                </a:solidFill>
                <a:latin typeface="Arial"/>
                <a:ea typeface="Arial"/>
                <a:cs typeface="Arial"/>
                <a:sym typeface="Arial"/>
              </a:rPr>
              <a:t>Zhong Y, Chen Y, Su X, et al. 2024;37(1):e101255</a:t>
            </a:r>
            <a:endParaRPr b="0" i="0" sz="1400" u="none" cap="none" strike="noStrike">
              <a:solidFill>
                <a:srgbClr val="000000"/>
              </a:solidFill>
              <a:latin typeface="Arial"/>
              <a:ea typeface="Arial"/>
              <a:cs typeface="Arial"/>
              <a:sym typeface="Arial"/>
            </a:endParaRPr>
          </a:p>
        </p:txBody>
      </p:sp>
      <p:sp>
        <p:nvSpPr>
          <p:cNvPr id="138" name="Google Shape;138;p17"/>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139" name="Google Shape;139;p17"/>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18"/>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145" name="Google Shape;145;p18"/>
          <p:cNvGrpSpPr/>
          <p:nvPr/>
        </p:nvGrpSpPr>
        <p:grpSpPr>
          <a:xfrm>
            <a:off x="-1139176" y="9673702"/>
            <a:ext cx="12831319" cy="1832372"/>
            <a:chOff x="0" y="0"/>
            <a:chExt cx="3379442" cy="482600"/>
          </a:xfrm>
        </p:grpSpPr>
        <p:sp>
          <p:nvSpPr>
            <p:cNvPr id="146" name="Google Shape;146;p18"/>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147" name="Google Shape;147;p18"/>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48" name="Google Shape;148;p18"/>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149" name="Google Shape;149;p18"/>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150" name="Google Shape;150;p18"/>
          <p:cNvSpPr txBox="1"/>
          <p:nvPr/>
        </p:nvSpPr>
        <p:spPr>
          <a:xfrm>
            <a:off x="3699924" y="187447"/>
            <a:ext cx="12992100"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Arial"/>
                <a:ea typeface="Arial"/>
                <a:cs typeface="Arial"/>
                <a:sym typeface="Arial"/>
              </a:rPr>
              <a:t>RATIONALE OF REVISING PREVIOUS CPG</a:t>
            </a:r>
            <a:endParaRPr b="0" i="0" sz="1400" u="none" cap="none" strike="noStrike">
              <a:solidFill>
                <a:srgbClr val="000000"/>
              </a:solidFill>
              <a:latin typeface="Arial"/>
              <a:ea typeface="Arial"/>
              <a:cs typeface="Arial"/>
              <a:sym typeface="Arial"/>
            </a:endParaRPr>
          </a:p>
        </p:txBody>
      </p:sp>
      <p:sp>
        <p:nvSpPr>
          <p:cNvPr id="151" name="Google Shape;151;p18"/>
          <p:cNvSpPr txBox="1"/>
          <p:nvPr/>
        </p:nvSpPr>
        <p:spPr>
          <a:xfrm>
            <a:off x="3763106" y="1649665"/>
            <a:ext cx="12676216" cy="6863377"/>
          </a:xfrm>
          <a:prstGeom prst="rect">
            <a:avLst/>
          </a:prstGeom>
          <a:noFill/>
          <a:ln>
            <a:noFill/>
          </a:ln>
        </p:spPr>
        <p:txBody>
          <a:bodyPr anchorCtr="0" anchor="t" bIns="45700" lIns="91425" spcFirstLastPara="1" rIns="91425" wrap="square" tIns="45700">
            <a:spAutoFit/>
          </a:bodyPr>
          <a:lstStyle/>
          <a:p>
            <a:pPr indent="-457200" lvl="0" marL="457200" marR="0" rtl="0" algn="just">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The first edition was published in 2014. </a:t>
            </a:r>
            <a:endParaRPr b="0" i="0" sz="1400" u="none" cap="none" strike="noStrike">
              <a:solidFill>
                <a:srgbClr val="000000"/>
              </a:solidFill>
              <a:latin typeface="Arial"/>
              <a:ea typeface="Arial"/>
              <a:cs typeface="Arial"/>
              <a:sym typeface="Arial"/>
            </a:endParaRPr>
          </a:p>
          <a:p>
            <a:pPr indent="-203200" lvl="0" marL="457200" marR="0" rtl="0" algn="just">
              <a:lnSpc>
                <a:spcPct val="100000"/>
              </a:lnSpc>
              <a:spcBef>
                <a:spcPts val="0"/>
              </a:spcBef>
              <a:spcAft>
                <a:spcPts val="0"/>
              </a:spcAft>
              <a:buClr>
                <a:srgbClr val="000000"/>
              </a:buClr>
              <a:buSzPts val="4000"/>
              <a:buFont typeface="Arial"/>
              <a:buNone/>
            </a:pPr>
            <a:r>
              <a:t/>
            </a:r>
            <a:endParaRPr b="0" i="0" sz="4000" u="none" cap="none" strike="noStrike">
              <a:solidFill>
                <a:srgbClr val="000000"/>
              </a:solidFill>
              <a:latin typeface="Arial"/>
              <a:ea typeface="Arial"/>
              <a:cs typeface="Arial"/>
              <a:sym typeface="Arial"/>
            </a:endParaRPr>
          </a:p>
          <a:p>
            <a:pPr indent="-457200" lvl="0" marL="457200" marR="0" rtl="0" algn="just">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 Advances in the management of BD, which include wider medication choices and new treatment modalities incorporating technological advancements. </a:t>
            </a:r>
            <a:endParaRPr b="0" i="0" sz="1400" u="none" cap="none" strike="noStrike">
              <a:solidFill>
                <a:srgbClr val="000000"/>
              </a:solidFill>
              <a:latin typeface="Arial"/>
              <a:ea typeface="Arial"/>
              <a:cs typeface="Arial"/>
              <a:sym typeface="Arial"/>
            </a:endParaRPr>
          </a:p>
          <a:p>
            <a:pPr indent="-203200" lvl="0" marL="457200" marR="0" rtl="0" algn="just">
              <a:lnSpc>
                <a:spcPct val="100000"/>
              </a:lnSpc>
              <a:spcBef>
                <a:spcPts val="0"/>
              </a:spcBef>
              <a:spcAft>
                <a:spcPts val="0"/>
              </a:spcAft>
              <a:buClr>
                <a:srgbClr val="000000"/>
              </a:buClr>
              <a:buSzPts val="4000"/>
              <a:buFont typeface="Arial"/>
              <a:buNone/>
            </a:pPr>
            <a:r>
              <a:t/>
            </a:r>
            <a:endParaRPr b="0" i="0" sz="4000" u="none" cap="none" strike="noStrike">
              <a:solidFill>
                <a:srgbClr val="000000"/>
              </a:solidFill>
              <a:latin typeface="Arial"/>
              <a:ea typeface="Arial"/>
              <a:cs typeface="Arial"/>
              <a:sym typeface="Arial"/>
            </a:endParaRPr>
          </a:p>
          <a:p>
            <a:pPr indent="-457200" lvl="0" marL="457200" marR="0" rtl="0" algn="just">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Updates on the evidence and related recommendations on the current management of BD, keeping in mind the acceptability of the treatment and availability of resources. </a:t>
            </a:r>
            <a:endParaRPr b="0" i="0" sz="1400" u="none" cap="none" strike="noStrike">
              <a:solidFill>
                <a:srgbClr val="000000"/>
              </a:solidFill>
              <a:latin typeface="Arial"/>
              <a:ea typeface="Arial"/>
              <a:cs typeface="Arial"/>
              <a:sym typeface="Arial"/>
            </a:endParaRPr>
          </a:p>
        </p:txBody>
      </p:sp>
      <p:sp>
        <p:nvSpPr>
          <p:cNvPr id="152" name="Google Shape;152;p18"/>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pic>
        <p:nvPicPr>
          <p:cNvPr id="153" name="Google Shape;153;p18"/>
          <p:cNvPicPr preferRelativeResize="0"/>
          <p:nvPr/>
        </p:nvPicPr>
        <p:blipFill rotWithShape="1">
          <a:blip r:embed="rId5">
            <a:alphaModFix/>
          </a:blip>
          <a:srcRect b="0" l="0" r="0" t="0"/>
          <a:stretch/>
        </p:blipFill>
        <p:spPr>
          <a:xfrm>
            <a:off x="482418" y="268045"/>
            <a:ext cx="2457576" cy="3753043"/>
          </a:xfrm>
          <a:prstGeom prst="rect">
            <a:avLst/>
          </a:prstGeom>
          <a:noFill/>
          <a:ln>
            <a:noFill/>
          </a:ln>
        </p:spPr>
      </p:pic>
      <p:sp>
        <p:nvSpPr>
          <p:cNvPr id="154" name="Google Shape;154;p18"/>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19"/>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160" name="Google Shape;160;p19"/>
          <p:cNvGrpSpPr/>
          <p:nvPr/>
        </p:nvGrpSpPr>
        <p:grpSpPr>
          <a:xfrm>
            <a:off x="-1139176" y="9673702"/>
            <a:ext cx="12831319" cy="1832372"/>
            <a:chOff x="0" y="0"/>
            <a:chExt cx="3379442" cy="482600"/>
          </a:xfrm>
        </p:grpSpPr>
        <p:sp>
          <p:nvSpPr>
            <p:cNvPr id="161" name="Google Shape;161;p19"/>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162" name="Google Shape;162;p19"/>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63" name="Google Shape;163;p19"/>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164" name="Google Shape;164;p19"/>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165" name="Google Shape;165;p19"/>
          <p:cNvSpPr txBox="1"/>
          <p:nvPr/>
        </p:nvSpPr>
        <p:spPr>
          <a:xfrm>
            <a:off x="3699924" y="187447"/>
            <a:ext cx="12992100"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000000"/>
                </a:solidFill>
                <a:latin typeface="Arial"/>
                <a:ea typeface="Arial"/>
                <a:cs typeface="Arial"/>
                <a:sym typeface="Arial"/>
              </a:rPr>
              <a:t>RATIONALE OF REVISING PREVIOUS CPG</a:t>
            </a:r>
            <a:endParaRPr b="0" i="0" sz="1400" u="none" cap="none" strike="noStrike">
              <a:solidFill>
                <a:srgbClr val="000000"/>
              </a:solidFill>
              <a:latin typeface="Arial"/>
              <a:ea typeface="Arial"/>
              <a:cs typeface="Arial"/>
              <a:sym typeface="Arial"/>
            </a:endParaRPr>
          </a:p>
        </p:txBody>
      </p:sp>
      <p:sp>
        <p:nvSpPr>
          <p:cNvPr id="166" name="Google Shape;166;p19"/>
          <p:cNvSpPr txBox="1"/>
          <p:nvPr/>
        </p:nvSpPr>
        <p:spPr>
          <a:xfrm>
            <a:off x="4032566" y="1832255"/>
            <a:ext cx="12326816" cy="5016758"/>
          </a:xfrm>
          <a:prstGeom prst="rect">
            <a:avLst/>
          </a:prstGeom>
          <a:noFill/>
          <a:ln>
            <a:noFill/>
          </a:ln>
        </p:spPr>
        <p:txBody>
          <a:bodyPr anchorCtr="0" anchor="t" bIns="45700" lIns="91425" spcFirstLastPara="1" rIns="91425" wrap="square" tIns="45700">
            <a:spAutoFit/>
          </a:bodyPr>
          <a:lstStyle/>
          <a:p>
            <a:pPr indent="-457200" lvl="0" marL="457200" marR="0" rtl="0" algn="just">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It also addresses the management of children and adolescents, and looks into evidence on psycho-spirituality and complementary and alternative medicine. </a:t>
            </a:r>
            <a:endParaRPr b="0" i="0" sz="1400" u="none" cap="none" strike="noStrike">
              <a:solidFill>
                <a:srgbClr val="000000"/>
              </a:solidFill>
              <a:latin typeface="Arial"/>
              <a:ea typeface="Arial"/>
              <a:cs typeface="Arial"/>
              <a:sym typeface="Arial"/>
            </a:endParaRPr>
          </a:p>
          <a:p>
            <a:pPr indent="-203200" lvl="0" marL="457200" marR="0" rtl="0" algn="just">
              <a:lnSpc>
                <a:spcPct val="100000"/>
              </a:lnSpc>
              <a:spcBef>
                <a:spcPts val="0"/>
              </a:spcBef>
              <a:spcAft>
                <a:spcPts val="0"/>
              </a:spcAft>
              <a:buClr>
                <a:srgbClr val="000000"/>
              </a:buClr>
              <a:buSzPts val="4000"/>
              <a:buFont typeface="Arial"/>
              <a:buNone/>
            </a:pPr>
            <a:r>
              <a:t/>
            </a:r>
            <a:endParaRPr b="0" i="0" sz="4000" u="none" cap="none" strike="noStrike">
              <a:solidFill>
                <a:srgbClr val="000000"/>
              </a:solidFill>
              <a:latin typeface="Arial"/>
              <a:ea typeface="Arial"/>
              <a:cs typeface="Arial"/>
              <a:sym typeface="Arial"/>
            </a:endParaRPr>
          </a:p>
          <a:p>
            <a:pPr indent="-457200" lvl="0" marL="457200" marR="0" rtl="0" algn="just">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Previous topics on psychosocial interventions, suicide prevention and management in pregnant and lactating women are further expanded. </a:t>
            </a:r>
            <a:endParaRPr b="0" i="0" sz="4000" u="none" cap="none" strike="noStrike">
              <a:solidFill>
                <a:srgbClr val="000000"/>
              </a:solidFill>
              <a:latin typeface="Arial"/>
              <a:ea typeface="Arial"/>
              <a:cs typeface="Arial"/>
              <a:sym typeface="Arial"/>
            </a:endParaRPr>
          </a:p>
        </p:txBody>
      </p:sp>
      <p:sp>
        <p:nvSpPr>
          <p:cNvPr id="167" name="Google Shape;167;p19"/>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pic>
        <p:nvPicPr>
          <p:cNvPr id="168" name="Google Shape;168;p19"/>
          <p:cNvPicPr preferRelativeResize="0"/>
          <p:nvPr/>
        </p:nvPicPr>
        <p:blipFill rotWithShape="1">
          <a:blip r:embed="rId5">
            <a:alphaModFix/>
          </a:blip>
          <a:srcRect b="0" l="0" r="0" t="0"/>
          <a:stretch/>
        </p:blipFill>
        <p:spPr>
          <a:xfrm>
            <a:off x="482418" y="268045"/>
            <a:ext cx="2457576" cy="3753043"/>
          </a:xfrm>
          <a:prstGeom prst="rect">
            <a:avLst/>
          </a:prstGeom>
          <a:noFill/>
          <a:ln>
            <a:noFill/>
          </a:ln>
        </p:spPr>
      </p:pic>
      <p:sp>
        <p:nvSpPr>
          <p:cNvPr id="169" name="Google Shape;169;p19"/>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0"/>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175" name="Google Shape;175;p20"/>
          <p:cNvGrpSpPr/>
          <p:nvPr/>
        </p:nvGrpSpPr>
        <p:grpSpPr>
          <a:xfrm>
            <a:off x="-1139176" y="9673702"/>
            <a:ext cx="12831319" cy="1832372"/>
            <a:chOff x="0" y="0"/>
            <a:chExt cx="3379442" cy="482600"/>
          </a:xfrm>
        </p:grpSpPr>
        <p:sp>
          <p:nvSpPr>
            <p:cNvPr id="176" name="Google Shape;176;p20"/>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177" name="Google Shape;177;p20"/>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78" name="Google Shape;178;p20"/>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179" name="Google Shape;179;p20"/>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180" name="Google Shape;180;p20"/>
          <p:cNvSpPr txBox="1"/>
          <p:nvPr/>
        </p:nvSpPr>
        <p:spPr>
          <a:xfrm>
            <a:off x="3603619" y="1692963"/>
            <a:ext cx="11941181" cy="55092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4400"/>
              <a:buFont typeface="Arial"/>
              <a:buNone/>
            </a:pPr>
            <a:r>
              <a:rPr b="0" i="0" lang="en-US" sz="4400" u="none" cap="none" strike="noStrike">
                <a:solidFill>
                  <a:srgbClr val="000000"/>
                </a:solidFill>
                <a:latin typeface="Arial"/>
                <a:ea typeface="Arial"/>
                <a:cs typeface="Arial"/>
                <a:sym typeface="Arial"/>
              </a:rPr>
              <a:t>The objective of the CPG is to provide evidence-based recommendations on the management of bipolar disorder in the following aspects: </a:t>
            </a:r>
            <a:endParaRPr b="0" i="0" sz="1400" u="none" cap="none" strike="noStrike">
              <a:solidFill>
                <a:srgbClr val="000000"/>
              </a:solidFill>
              <a:latin typeface="Arial"/>
              <a:ea typeface="Arial"/>
              <a:cs typeface="Arial"/>
              <a:sym typeface="Arial"/>
            </a:endParaRPr>
          </a:p>
          <a:p>
            <a:pPr indent="-457200" lvl="8" marL="457200" marR="0" rtl="0" algn="just">
              <a:lnSpc>
                <a:spcPct val="100000"/>
              </a:lnSpc>
              <a:spcBef>
                <a:spcPts val="0"/>
              </a:spcBef>
              <a:spcAft>
                <a:spcPts val="0"/>
              </a:spcAft>
              <a:buClr>
                <a:srgbClr val="000000"/>
              </a:buClr>
              <a:buSzPts val="4400"/>
              <a:buFont typeface="Arial"/>
              <a:buChar char="•"/>
            </a:pPr>
            <a:r>
              <a:rPr b="0" i="0" lang="en-US" sz="4400" u="none" cap="none" strike="noStrike">
                <a:solidFill>
                  <a:srgbClr val="000000"/>
                </a:solidFill>
                <a:latin typeface="Arial"/>
                <a:ea typeface="Arial"/>
                <a:cs typeface="Arial"/>
                <a:sym typeface="Arial"/>
              </a:rPr>
              <a:t>diagnosis and assessment </a:t>
            </a:r>
            <a:endParaRPr b="0" i="0" sz="1400" u="none" cap="none" strike="noStrike">
              <a:solidFill>
                <a:srgbClr val="000000"/>
              </a:solidFill>
              <a:latin typeface="Arial"/>
              <a:ea typeface="Arial"/>
              <a:cs typeface="Arial"/>
              <a:sym typeface="Arial"/>
            </a:endParaRPr>
          </a:p>
          <a:p>
            <a:pPr indent="-457200" lvl="4" marL="457200" marR="0" rtl="0" algn="just">
              <a:lnSpc>
                <a:spcPct val="100000"/>
              </a:lnSpc>
              <a:spcBef>
                <a:spcPts val="0"/>
              </a:spcBef>
              <a:spcAft>
                <a:spcPts val="0"/>
              </a:spcAft>
              <a:buClr>
                <a:srgbClr val="000000"/>
              </a:buClr>
              <a:buSzPts val="4400"/>
              <a:buFont typeface="Arial"/>
              <a:buChar char="•"/>
            </a:pPr>
            <a:r>
              <a:rPr b="0" i="0" lang="en-US" sz="4400" u="none" cap="none" strike="noStrike">
                <a:solidFill>
                  <a:srgbClr val="000000"/>
                </a:solidFill>
                <a:latin typeface="Arial"/>
                <a:ea typeface="Arial"/>
                <a:cs typeface="Arial"/>
                <a:sym typeface="Arial"/>
              </a:rPr>
              <a:t>treatment </a:t>
            </a:r>
            <a:endParaRPr b="0" i="0" sz="1400" u="none" cap="none" strike="noStrike">
              <a:solidFill>
                <a:srgbClr val="000000"/>
              </a:solidFill>
              <a:latin typeface="Arial"/>
              <a:ea typeface="Arial"/>
              <a:cs typeface="Arial"/>
              <a:sym typeface="Arial"/>
            </a:endParaRPr>
          </a:p>
          <a:p>
            <a:pPr indent="-457200" lvl="4" marL="457200" marR="0" rtl="0" algn="just">
              <a:lnSpc>
                <a:spcPct val="100000"/>
              </a:lnSpc>
              <a:spcBef>
                <a:spcPts val="0"/>
              </a:spcBef>
              <a:spcAft>
                <a:spcPts val="0"/>
              </a:spcAft>
              <a:buClr>
                <a:srgbClr val="000000"/>
              </a:buClr>
              <a:buSzPts val="4400"/>
              <a:buFont typeface="Arial"/>
              <a:buChar char="•"/>
            </a:pPr>
            <a:r>
              <a:rPr b="0" i="0" lang="en-US" sz="4400" u="none" cap="none" strike="noStrike">
                <a:solidFill>
                  <a:srgbClr val="000000"/>
                </a:solidFill>
                <a:latin typeface="Arial"/>
                <a:ea typeface="Arial"/>
                <a:cs typeface="Arial"/>
                <a:sym typeface="Arial"/>
              </a:rPr>
              <a:t>prevention </a:t>
            </a:r>
            <a:endParaRPr b="0" i="0" sz="1400" u="none" cap="none" strike="noStrike">
              <a:solidFill>
                <a:srgbClr val="000000"/>
              </a:solidFill>
              <a:latin typeface="Arial"/>
              <a:ea typeface="Arial"/>
              <a:cs typeface="Arial"/>
              <a:sym typeface="Arial"/>
            </a:endParaRPr>
          </a:p>
          <a:p>
            <a:pPr indent="-457200" lvl="4" marL="457200" marR="0" rtl="0" algn="just">
              <a:lnSpc>
                <a:spcPct val="100000"/>
              </a:lnSpc>
              <a:spcBef>
                <a:spcPts val="0"/>
              </a:spcBef>
              <a:spcAft>
                <a:spcPts val="0"/>
              </a:spcAft>
              <a:buClr>
                <a:srgbClr val="000000"/>
              </a:buClr>
              <a:buSzPts val="4400"/>
              <a:buFont typeface="Arial"/>
              <a:buChar char="•"/>
            </a:pPr>
            <a:r>
              <a:rPr b="0" i="0" lang="en-US" sz="4400" u="none" cap="none" strike="noStrike">
                <a:solidFill>
                  <a:srgbClr val="000000"/>
                </a:solidFill>
                <a:latin typeface="Arial"/>
                <a:ea typeface="Arial"/>
                <a:cs typeface="Arial"/>
                <a:sym typeface="Arial"/>
              </a:rPr>
              <a:t>monitoring and referral</a:t>
            </a:r>
            <a:endParaRPr b="0" i="0" sz="4400" u="none" cap="none" strike="noStrike">
              <a:solidFill>
                <a:srgbClr val="000000"/>
              </a:solidFill>
              <a:latin typeface="Arial"/>
              <a:ea typeface="Arial"/>
              <a:cs typeface="Arial"/>
              <a:sym typeface="Arial"/>
            </a:endParaRPr>
          </a:p>
        </p:txBody>
      </p:sp>
      <p:sp>
        <p:nvSpPr>
          <p:cNvPr id="181" name="Google Shape;181;p20"/>
          <p:cNvSpPr txBox="1"/>
          <p:nvPr/>
        </p:nvSpPr>
        <p:spPr>
          <a:xfrm>
            <a:off x="3603620" y="187447"/>
            <a:ext cx="9812214"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OBJECTIVES</a:t>
            </a:r>
            <a:endParaRPr b="0" i="0" sz="1400" u="none" cap="none" strike="noStrike">
              <a:solidFill>
                <a:srgbClr val="000000"/>
              </a:solidFill>
              <a:latin typeface="Arial"/>
              <a:ea typeface="Arial"/>
              <a:cs typeface="Arial"/>
              <a:sym typeface="Arial"/>
            </a:endParaRPr>
          </a:p>
        </p:txBody>
      </p:sp>
      <p:sp>
        <p:nvSpPr>
          <p:cNvPr id="182" name="Google Shape;182;p20"/>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183" name="Google Shape;183;p20"/>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1"/>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189" name="Google Shape;189;p21"/>
          <p:cNvGrpSpPr/>
          <p:nvPr/>
        </p:nvGrpSpPr>
        <p:grpSpPr>
          <a:xfrm>
            <a:off x="-1139176" y="9673702"/>
            <a:ext cx="12831319" cy="1832372"/>
            <a:chOff x="0" y="0"/>
            <a:chExt cx="3379442" cy="482600"/>
          </a:xfrm>
        </p:grpSpPr>
        <p:sp>
          <p:nvSpPr>
            <p:cNvPr id="190" name="Google Shape;190;p21"/>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191" name="Google Shape;191;p21"/>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92" name="Google Shape;192;p21"/>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193" name="Google Shape;193;p21"/>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194" name="Google Shape;194;p21"/>
          <p:cNvSpPr txBox="1"/>
          <p:nvPr/>
        </p:nvSpPr>
        <p:spPr>
          <a:xfrm>
            <a:off x="4059557" y="1481993"/>
            <a:ext cx="11361256" cy="686341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rgbClr val="000000"/>
                </a:solidFill>
                <a:latin typeface="Arial"/>
                <a:ea typeface="Arial"/>
                <a:cs typeface="Arial"/>
                <a:sym typeface="Arial"/>
              </a:rPr>
              <a:t>Inclusion Criteria </a:t>
            </a:r>
            <a:endParaRPr b="0" i="0" sz="14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Persons with BD </a:t>
            </a:r>
            <a:endParaRPr b="0" i="0" sz="1400" u="none" cap="none" strike="noStrike">
              <a:solidFill>
                <a:srgbClr val="000000"/>
              </a:solidFill>
              <a:latin typeface="Arial"/>
              <a:ea typeface="Arial"/>
              <a:cs typeface="Arial"/>
              <a:sym typeface="Arial"/>
            </a:endParaRPr>
          </a:p>
          <a:p>
            <a:pPr indent="-342900" lvl="3" marL="3429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Special groups of BD with/in: </a:t>
            </a:r>
            <a:endParaRPr b="0" i="0" sz="1400" u="none" cap="none" strike="noStrike">
              <a:solidFill>
                <a:srgbClr val="000000"/>
              </a:solidFill>
              <a:latin typeface="Arial"/>
              <a:ea typeface="Arial"/>
              <a:cs typeface="Arial"/>
              <a:sym typeface="Arial"/>
            </a:endParaRPr>
          </a:p>
          <a:p>
            <a:pPr indent="-457200" lvl="8" marL="457200" marR="0" rtl="0" algn="just">
              <a:lnSpc>
                <a:spcPct val="100000"/>
              </a:lnSpc>
              <a:spcBef>
                <a:spcPts val="0"/>
              </a:spcBef>
              <a:spcAft>
                <a:spcPts val="0"/>
              </a:spcAft>
              <a:buClr>
                <a:srgbClr val="000000"/>
              </a:buClr>
              <a:buSzPts val="4000"/>
              <a:buFont typeface="Courier New"/>
              <a:buChar char="o"/>
            </a:pPr>
            <a:r>
              <a:rPr b="0" i="0" lang="en-US" sz="4000" u="none" cap="none" strike="noStrike">
                <a:solidFill>
                  <a:srgbClr val="000000"/>
                </a:solidFill>
                <a:latin typeface="Arial"/>
                <a:ea typeface="Arial"/>
                <a:cs typeface="Arial"/>
                <a:sym typeface="Arial"/>
              </a:rPr>
              <a:t> pregnancy and lactation </a:t>
            </a:r>
            <a:endParaRPr b="0" i="0" sz="1400" u="none" cap="none" strike="noStrike">
              <a:solidFill>
                <a:srgbClr val="000000"/>
              </a:solidFill>
              <a:latin typeface="Arial"/>
              <a:ea typeface="Arial"/>
              <a:cs typeface="Arial"/>
              <a:sym typeface="Arial"/>
            </a:endParaRPr>
          </a:p>
          <a:p>
            <a:pPr indent="-457200" lvl="8" marL="457200" marR="0" rtl="0" algn="just">
              <a:lnSpc>
                <a:spcPct val="100000"/>
              </a:lnSpc>
              <a:spcBef>
                <a:spcPts val="0"/>
              </a:spcBef>
              <a:spcAft>
                <a:spcPts val="0"/>
              </a:spcAft>
              <a:buClr>
                <a:srgbClr val="000000"/>
              </a:buClr>
              <a:buSzPts val="4000"/>
              <a:buFont typeface="Courier New"/>
              <a:buChar char="o"/>
            </a:pPr>
            <a:r>
              <a:rPr b="0" i="0" lang="en-US" sz="4000" u="none" cap="none" strike="noStrike">
                <a:solidFill>
                  <a:srgbClr val="000000"/>
                </a:solidFill>
                <a:latin typeface="Arial"/>
                <a:ea typeface="Arial"/>
                <a:cs typeface="Arial"/>
                <a:sym typeface="Arial"/>
              </a:rPr>
              <a:t> elderly age group </a:t>
            </a:r>
            <a:endParaRPr b="0" i="0" sz="1400" u="none" cap="none" strike="noStrike">
              <a:solidFill>
                <a:srgbClr val="000000"/>
              </a:solidFill>
              <a:latin typeface="Arial"/>
              <a:ea typeface="Arial"/>
              <a:cs typeface="Arial"/>
              <a:sym typeface="Arial"/>
            </a:endParaRPr>
          </a:p>
          <a:p>
            <a:pPr indent="-457200" lvl="8" marL="457200" marR="0" rtl="0" algn="just">
              <a:lnSpc>
                <a:spcPct val="100000"/>
              </a:lnSpc>
              <a:spcBef>
                <a:spcPts val="0"/>
              </a:spcBef>
              <a:spcAft>
                <a:spcPts val="0"/>
              </a:spcAft>
              <a:buClr>
                <a:srgbClr val="000000"/>
              </a:buClr>
              <a:buSzPts val="4000"/>
              <a:buFont typeface="Courier New"/>
              <a:buChar char="o"/>
            </a:pPr>
            <a:r>
              <a:rPr b="0" i="0" lang="en-US" sz="4000" u="none" cap="none" strike="noStrike">
                <a:solidFill>
                  <a:srgbClr val="000000"/>
                </a:solidFill>
                <a:latin typeface="Arial"/>
                <a:ea typeface="Arial"/>
                <a:cs typeface="Arial"/>
                <a:sym typeface="Arial"/>
              </a:rPr>
              <a:t> children and adolescents group </a:t>
            </a:r>
            <a:endParaRPr b="0" i="0" sz="1400" u="none" cap="none" strike="noStrike">
              <a:solidFill>
                <a:srgbClr val="000000"/>
              </a:solidFill>
              <a:latin typeface="Arial"/>
              <a:ea typeface="Arial"/>
              <a:cs typeface="Arial"/>
              <a:sym typeface="Arial"/>
            </a:endParaRPr>
          </a:p>
          <a:p>
            <a:pPr indent="-457200" lvl="8" marL="457200" marR="0" rtl="0" algn="just">
              <a:lnSpc>
                <a:spcPct val="100000"/>
              </a:lnSpc>
              <a:spcBef>
                <a:spcPts val="0"/>
              </a:spcBef>
              <a:spcAft>
                <a:spcPts val="0"/>
              </a:spcAft>
              <a:buClr>
                <a:srgbClr val="000000"/>
              </a:buClr>
              <a:buSzPts val="4000"/>
              <a:buFont typeface="Courier New"/>
              <a:buChar char="o"/>
            </a:pPr>
            <a:r>
              <a:rPr b="0" i="0" lang="en-US" sz="4000" u="none" cap="none" strike="noStrike">
                <a:solidFill>
                  <a:srgbClr val="000000"/>
                </a:solidFill>
                <a:latin typeface="Arial"/>
                <a:ea typeface="Arial"/>
                <a:cs typeface="Arial"/>
                <a:sym typeface="Arial"/>
              </a:rPr>
              <a:t> substance use disorder </a:t>
            </a:r>
            <a:endParaRPr b="0" i="0" sz="1400" u="none" cap="none" strike="noStrike">
              <a:solidFill>
                <a:srgbClr val="000000"/>
              </a:solidFill>
              <a:latin typeface="Arial"/>
              <a:ea typeface="Arial"/>
              <a:cs typeface="Arial"/>
              <a:sym typeface="Arial"/>
            </a:endParaRPr>
          </a:p>
          <a:p>
            <a:pPr indent="-457200" lvl="8" marL="457200" marR="0" rtl="0" algn="just">
              <a:lnSpc>
                <a:spcPct val="100000"/>
              </a:lnSpc>
              <a:spcBef>
                <a:spcPts val="0"/>
              </a:spcBef>
              <a:spcAft>
                <a:spcPts val="0"/>
              </a:spcAft>
              <a:buClr>
                <a:srgbClr val="000000"/>
              </a:buClr>
              <a:buSzPts val="4000"/>
              <a:buFont typeface="Courier New"/>
              <a:buChar char="o"/>
            </a:pPr>
            <a:r>
              <a:rPr b="0" i="0" lang="en-US" sz="4000" u="none" cap="none" strike="noStrike">
                <a:solidFill>
                  <a:srgbClr val="000000"/>
                </a:solidFill>
                <a:latin typeface="Arial"/>
                <a:ea typeface="Arial"/>
                <a:cs typeface="Arial"/>
                <a:sym typeface="Arial"/>
              </a:rPr>
              <a:t> borderline personality disorder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rgbClr val="000000"/>
                </a:solidFill>
                <a:latin typeface="Arial"/>
                <a:ea typeface="Arial"/>
                <a:cs typeface="Arial"/>
                <a:sym typeface="Arial"/>
              </a:rPr>
              <a:t>Exclusion Criteria </a:t>
            </a:r>
            <a:endParaRPr b="0" i="0" sz="1400" u="none" cap="none" strike="noStrike">
              <a:solidFill>
                <a:srgbClr val="000000"/>
              </a:solidFill>
              <a:latin typeface="Arial"/>
              <a:ea typeface="Arial"/>
              <a:cs typeface="Arial"/>
              <a:sym typeface="Arial"/>
            </a:endParaRPr>
          </a:p>
          <a:p>
            <a:pPr indent="-342900" lvl="2" marL="34290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People with BD secondary to organic conditions</a:t>
            </a:r>
            <a:endParaRPr b="0" i="0" sz="4000" u="none" cap="none" strike="noStrike">
              <a:solidFill>
                <a:srgbClr val="000000"/>
              </a:solidFill>
              <a:latin typeface="Arial"/>
              <a:ea typeface="Arial"/>
              <a:cs typeface="Arial"/>
              <a:sym typeface="Arial"/>
            </a:endParaRPr>
          </a:p>
        </p:txBody>
      </p:sp>
      <p:sp>
        <p:nvSpPr>
          <p:cNvPr id="195" name="Google Shape;195;p21"/>
          <p:cNvSpPr txBox="1"/>
          <p:nvPr/>
        </p:nvSpPr>
        <p:spPr>
          <a:xfrm>
            <a:off x="2550572" y="74394"/>
            <a:ext cx="9812214"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TARGET POPULATION</a:t>
            </a:r>
            <a:endParaRPr b="0" i="0" sz="5400" u="none" cap="none" strike="noStrike">
              <a:solidFill>
                <a:srgbClr val="000000"/>
              </a:solidFill>
              <a:latin typeface="Arial"/>
              <a:ea typeface="Arial"/>
              <a:cs typeface="Arial"/>
              <a:sym typeface="Arial"/>
            </a:endParaRPr>
          </a:p>
        </p:txBody>
      </p:sp>
      <p:sp>
        <p:nvSpPr>
          <p:cNvPr id="196" name="Google Shape;196;p21"/>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197" name="Google Shape;197;p21"/>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2"/>
          <p:cNvSpPr/>
          <p:nvPr/>
        </p:nvSpPr>
        <p:spPr>
          <a:xfrm rot="93030">
            <a:off x="382716" y="3536292"/>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grpSp>
        <p:nvGrpSpPr>
          <p:cNvPr id="203" name="Google Shape;203;p22"/>
          <p:cNvGrpSpPr/>
          <p:nvPr/>
        </p:nvGrpSpPr>
        <p:grpSpPr>
          <a:xfrm>
            <a:off x="-1139176" y="9673702"/>
            <a:ext cx="12831319" cy="1832372"/>
            <a:chOff x="0" y="0"/>
            <a:chExt cx="3379442" cy="482600"/>
          </a:xfrm>
        </p:grpSpPr>
        <p:sp>
          <p:nvSpPr>
            <p:cNvPr id="204" name="Google Shape;204;p22"/>
            <p:cNvSpPr/>
            <p:nvPr/>
          </p:nvSpPr>
          <p:spPr>
            <a:xfrm>
              <a:off x="0" y="0"/>
              <a:ext cx="3379442" cy="482600"/>
            </a:xfrm>
            <a:custGeom>
              <a:rect b="b" l="l" r="r" t="t"/>
              <a:pathLst>
                <a:path extrusionOk="0" h="482600" w="3379442">
                  <a:moveTo>
                    <a:pt x="3141317" y="0"/>
                  </a:moveTo>
                  <a:lnTo>
                    <a:pt x="3379442" y="238125"/>
                  </a:lnTo>
                  <a:lnTo>
                    <a:pt x="3379442" y="244475"/>
                  </a:lnTo>
                  <a:lnTo>
                    <a:pt x="3141317" y="482600"/>
                  </a:lnTo>
                  <a:lnTo>
                    <a:pt x="238125" y="482600"/>
                  </a:lnTo>
                  <a:lnTo>
                    <a:pt x="0" y="244475"/>
                  </a:lnTo>
                  <a:lnTo>
                    <a:pt x="0" y="238125"/>
                  </a:lnTo>
                  <a:lnTo>
                    <a:pt x="238125" y="0"/>
                  </a:lnTo>
                  <a:lnTo>
                    <a:pt x="3141317" y="0"/>
                  </a:lnTo>
                  <a:close/>
                </a:path>
              </a:pathLst>
            </a:custGeom>
            <a:gradFill>
              <a:gsLst>
                <a:gs pos="0">
                  <a:srgbClr val="FFDE59"/>
                </a:gs>
                <a:gs pos="100000">
                  <a:srgbClr val="FF914D"/>
                </a:gs>
              </a:gsLst>
              <a:lin ang="0" scaled="0"/>
            </a:gradFill>
            <a:ln>
              <a:noFill/>
            </a:ln>
          </p:spPr>
        </p:sp>
        <p:sp>
          <p:nvSpPr>
            <p:cNvPr id="205" name="Google Shape;205;p22"/>
            <p:cNvSpPr txBox="1"/>
            <p:nvPr/>
          </p:nvSpPr>
          <p:spPr>
            <a:xfrm>
              <a:off x="63500" y="6350"/>
              <a:ext cx="3252442" cy="412750"/>
            </a:xfrm>
            <a:prstGeom prst="rect">
              <a:avLst/>
            </a:prstGeom>
            <a:noFill/>
            <a:ln>
              <a:noFill/>
            </a:ln>
          </p:spPr>
          <p:txBody>
            <a:bodyPr anchorCtr="0" anchor="ctr" bIns="50800" lIns="50800" spcFirstLastPara="1" rIns="50800" wrap="square" tIns="50800">
              <a:noAutofit/>
            </a:bodyPr>
            <a:lstStyle/>
            <a:p>
              <a:pPr indent="0" lvl="0" marL="0" marR="0" rtl="0" algn="ctr">
                <a:lnSpc>
                  <a:spcPct val="1595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06" name="Google Shape;206;p22"/>
          <p:cNvSpPr/>
          <p:nvPr/>
        </p:nvSpPr>
        <p:spPr>
          <a:xfrm rot="8958111">
            <a:off x="11681589" y="1235809"/>
            <a:ext cx="5709126" cy="5836467"/>
          </a:xfrm>
          <a:custGeom>
            <a:rect b="b" l="l" r="r" t="t"/>
            <a:pathLst>
              <a:path extrusionOk="0" h="5836467" w="5709126">
                <a:moveTo>
                  <a:pt x="0" y="0"/>
                </a:moveTo>
                <a:lnTo>
                  <a:pt x="5709126" y="0"/>
                </a:lnTo>
                <a:lnTo>
                  <a:pt x="5709126" y="5836467"/>
                </a:lnTo>
                <a:lnTo>
                  <a:pt x="0" y="5836467"/>
                </a:lnTo>
                <a:lnTo>
                  <a:pt x="0" y="0"/>
                </a:lnTo>
                <a:close/>
              </a:path>
            </a:pathLst>
          </a:custGeom>
          <a:blipFill rotWithShape="1">
            <a:blip r:embed="rId3">
              <a:alphaModFix amt="19999"/>
            </a:blip>
            <a:stretch>
              <a:fillRect b="0" l="0" r="0" t="0"/>
            </a:stretch>
          </a:blipFill>
          <a:ln>
            <a:noFill/>
          </a:ln>
        </p:spPr>
      </p:sp>
      <p:sp>
        <p:nvSpPr>
          <p:cNvPr id="207" name="Google Shape;207;p22"/>
          <p:cNvSpPr/>
          <p:nvPr/>
        </p:nvSpPr>
        <p:spPr>
          <a:xfrm>
            <a:off x="387774" y="187447"/>
            <a:ext cx="2646864" cy="3809531"/>
          </a:xfrm>
          <a:custGeom>
            <a:rect b="b" l="l" r="r" t="t"/>
            <a:pathLst>
              <a:path extrusionOk="0" h="3809531" w="2646864">
                <a:moveTo>
                  <a:pt x="0" y="0"/>
                </a:moveTo>
                <a:lnTo>
                  <a:pt x="2646865" y="0"/>
                </a:lnTo>
                <a:lnTo>
                  <a:pt x="2646865" y="3809530"/>
                </a:lnTo>
                <a:lnTo>
                  <a:pt x="0" y="3809530"/>
                </a:lnTo>
                <a:lnTo>
                  <a:pt x="0" y="0"/>
                </a:lnTo>
                <a:close/>
              </a:path>
            </a:pathLst>
          </a:custGeom>
          <a:blipFill rotWithShape="1">
            <a:blip r:embed="rId4">
              <a:alphaModFix/>
            </a:blip>
            <a:stretch>
              <a:fillRect b="-24586" l="0" r="0" t="-26031"/>
            </a:stretch>
          </a:blipFill>
          <a:ln>
            <a:noFill/>
          </a:ln>
        </p:spPr>
      </p:sp>
      <p:sp>
        <p:nvSpPr>
          <p:cNvPr id="208" name="Google Shape;208;p22"/>
          <p:cNvSpPr txBox="1"/>
          <p:nvPr/>
        </p:nvSpPr>
        <p:spPr>
          <a:xfrm>
            <a:off x="3117613" y="314850"/>
            <a:ext cx="9812214"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000000"/>
                </a:solidFill>
                <a:latin typeface="Arial"/>
                <a:ea typeface="Arial"/>
                <a:cs typeface="Arial"/>
                <a:sym typeface="Arial"/>
              </a:rPr>
              <a:t>TARGET USERS</a:t>
            </a:r>
            <a:endParaRPr b="0" i="0" sz="5400" u="none" cap="none" strike="noStrike">
              <a:solidFill>
                <a:srgbClr val="000000"/>
              </a:solidFill>
              <a:latin typeface="Arial"/>
              <a:ea typeface="Arial"/>
              <a:cs typeface="Arial"/>
              <a:sym typeface="Arial"/>
            </a:endParaRPr>
          </a:p>
        </p:txBody>
      </p:sp>
      <p:sp>
        <p:nvSpPr>
          <p:cNvPr id="209" name="Google Shape;209;p22"/>
          <p:cNvSpPr txBox="1"/>
          <p:nvPr/>
        </p:nvSpPr>
        <p:spPr>
          <a:xfrm>
            <a:off x="3800734" y="1711791"/>
            <a:ext cx="12831319" cy="5632311"/>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4000"/>
              <a:buFont typeface="Arial"/>
              <a:buNone/>
            </a:pPr>
            <a:r>
              <a:rPr b="0" i="0" lang="en-US" sz="4000" u="none" cap="none" strike="noStrike">
                <a:solidFill>
                  <a:srgbClr val="000000"/>
                </a:solidFill>
                <a:latin typeface="Arial"/>
                <a:ea typeface="Arial"/>
                <a:cs typeface="Arial"/>
                <a:sym typeface="Arial"/>
              </a:rPr>
              <a:t>To guide health professionals and relevant stakeholders in primary and secondary/tertiary care of both public and private sectors in the management of BD including: </a:t>
            </a:r>
            <a:endParaRPr b="0" i="0" sz="1400" u="none" cap="none" strike="noStrike">
              <a:solidFill>
                <a:srgbClr val="000000"/>
              </a:solidFill>
              <a:latin typeface="Arial"/>
              <a:ea typeface="Arial"/>
              <a:cs typeface="Arial"/>
              <a:sym typeface="Arial"/>
            </a:endParaRPr>
          </a:p>
          <a:p>
            <a:pPr indent="0" lvl="1" marL="0" marR="0" rtl="0" algn="just">
              <a:lnSpc>
                <a:spcPct val="100000"/>
              </a:lnSpc>
              <a:spcBef>
                <a:spcPts val="0"/>
              </a:spcBef>
              <a:spcAft>
                <a:spcPts val="0"/>
              </a:spcAft>
              <a:buClr>
                <a:srgbClr val="000000"/>
              </a:buClr>
              <a:buSzPts val="4000"/>
              <a:buFont typeface="Arial"/>
              <a:buNone/>
            </a:pPr>
            <a:r>
              <a:rPr b="0" i="0" lang="en-US" sz="4000" u="none" cap="none" strike="noStrike">
                <a:solidFill>
                  <a:srgbClr val="000000"/>
                </a:solidFill>
                <a:latin typeface="Arial"/>
                <a:ea typeface="Arial"/>
                <a:cs typeface="Arial"/>
                <a:sym typeface="Arial"/>
              </a:rPr>
              <a:t>i.   medical doctors </a:t>
            </a:r>
            <a:endParaRPr b="0" i="0" sz="1400" u="none" cap="none" strike="noStrike">
              <a:solidFill>
                <a:srgbClr val="000000"/>
              </a:solidFill>
              <a:latin typeface="Arial"/>
              <a:ea typeface="Arial"/>
              <a:cs typeface="Arial"/>
              <a:sym typeface="Arial"/>
            </a:endParaRPr>
          </a:p>
          <a:p>
            <a:pPr indent="0" lvl="1" marL="0" marR="0" rtl="0" algn="just">
              <a:lnSpc>
                <a:spcPct val="100000"/>
              </a:lnSpc>
              <a:spcBef>
                <a:spcPts val="0"/>
              </a:spcBef>
              <a:spcAft>
                <a:spcPts val="0"/>
              </a:spcAft>
              <a:buClr>
                <a:srgbClr val="000000"/>
              </a:buClr>
              <a:buSzPts val="4000"/>
              <a:buFont typeface="Arial"/>
              <a:buNone/>
            </a:pPr>
            <a:r>
              <a:rPr b="0" i="0" lang="en-US" sz="4000" u="none" cap="none" strike="noStrike">
                <a:solidFill>
                  <a:srgbClr val="000000"/>
                </a:solidFill>
                <a:latin typeface="Arial"/>
                <a:ea typeface="Arial"/>
                <a:cs typeface="Arial"/>
                <a:sym typeface="Arial"/>
              </a:rPr>
              <a:t>ii.  allied health professionals </a:t>
            </a:r>
            <a:endParaRPr b="0" i="0" sz="1400" u="none" cap="none" strike="noStrike">
              <a:solidFill>
                <a:srgbClr val="000000"/>
              </a:solidFill>
              <a:latin typeface="Arial"/>
              <a:ea typeface="Arial"/>
              <a:cs typeface="Arial"/>
              <a:sym typeface="Arial"/>
            </a:endParaRPr>
          </a:p>
          <a:p>
            <a:pPr indent="0" lvl="1" marL="0" marR="0" rtl="0" algn="just">
              <a:lnSpc>
                <a:spcPct val="100000"/>
              </a:lnSpc>
              <a:spcBef>
                <a:spcPts val="0"/>
              </a:spcBef>
              <a:spcAft>
                <a:spcPts val="0"/>
              </a:spcAft>
              <a:buClr>
                <a:srgbClr val="000000"/>
              </a:buClr>
              <a:buSzPts val="4000"/>
              <a:buFont typeface="Arial"/>
              <a:buNone/>
            </a:pPr>
            <a:r>
              <a:rPr b="0" i="0" lang="en-US" sz="4000" u="none" cap="none" strike="noStrike">
                <a:solidFill>
                  <a:srgbClr val="000000"/>
                </a:solidFill>
                <a:latin typeface="Arial"/>
                <a:ea typeface="Arial"/>
                <a:cs typeface="Arial"/>
                <a:sym typeface="Arial"/>
              </a:rPr>
              <a:t>iii. trainees and medical students </a:t>
            </a:r>
            <a:endParaRPr b="0" i="0" sz="1400" u="none" cap="none" strike="noStrike">
              <a:solidFill>
                <a:srgbClr val="000000"/>
              </a:solidFill>
              <a:latin typeface="Arial"/>
              <a:ea typeface="Arial"/>
              <a:cs typeface="Arial"/>
              <a:sym typeface="Arial"/>
            </a:endParaRPr>
          </a:p>
          <a:p>
            <a:pPr indent="0" lvl="1" marL="0" marR="0" rtl="0" algn="just">
              <a:lnSpc>
                <a:spcPct val="100000"/>
              </a:lnSpc>
              <a:spcBef>
                <a:spcPts val="0"/>
              </a:spcBef>
              <a:spcAft>
                <a:spcPts val="0"/>
              </a:spcAft>
              <a:buClr>
                <a:srgbClr val="000000"/>
              </a:buClr>
              <a:buSzPts val="4000"/>
              <a:buFont typeface="Arial"/>
              <a:buNone/>
            </a:pPr>
            <a:r>
              <a:rPr b="0" i="0" lang="en-US" sz="4000" u="none" cap="none" strike="noStrike">
                <a:solidFill>
                  <a:srgbClr val="000000"/>
                </a:solidFill>
                <a:latin typeface="Arial"/>
                <a:ea typeface="Arial"/>
                <a:cs typeface="Arial"/>
                <a:sym typeface="Arial"/>
              </a:rPr>
              <a:t>iv. patients, caregivers and their advocates </a:t>
            </a:r>
            <a:endParaRPr b="0" i="0" sz="1400" u="none" cap="none" strike="noStrike">
              <a:solidFill>
                <a:srgbClr val="000000"/>
              </a:solidFill>
              <a:latin typeface="Arial"/>
              <a:ea typeface="Arial"/>
              <a:cs typeface="Arial"/>
              <a:sym typeface="Arial"/>
            </a:endParaRPr>
          </a:p>
          <a:p>
            <a:pPr indent="0" lvl="1" marL="0" marR="0" rtl="0" algn="just">
              <a:lnSpc>
                <a:spcPct val="100000"/>
              </a:lnSpc>
              <a:spcBef>
                <a:spcPts val="0"/>
              </a:spcBef>
              <a:spcAft>
                <a:spcPts val="0"/>
              </a:spcAft>
              <a:buClr>
                <a:srgbClr val="000000"/>
              </a:buClr>
              <a:buSzPts val="4000"/>
              <a:buFont typeface="Arial"/>
              <a:buNone/>
            </a:pPr>
            <a:r>
              <a:rPr b="0" i="0" lang="en-US" sz="4000" u="none" cap="none" strike="noStrike">
                <a:solidFill>
                  <a:srgbClr val="000000"/>
                </a:solidFill>
                <a:latin typeface="Arial"/>
                <a:ea typeface="Arial"/>
                <a:cs typeface="Arial"/>
                <a:sym typeface="Arial"/>
              </a:rPr>
              <a:t>v.  professional societies </a:t>
            </a:r>
            <a:endParaRPr b="0" i="0" sz="1400" u="none" cap="none" strike="noStrike">
              <a:solidFill>
                <a:srgbClr val="000000"/>
              </a:solidFill>
              <a:latin typeface="Arial"/>
              <a:ea typeface="Arial"/>
              <a:cs typeface="Arial"/>
              <a:sym typeface="Arial"/>
            </a:endParaRPr>
          </a:p>
          <a:p>
            <a:pPr indent="0" lvl="1" marL="0" marR="0" rtl="0" algn="just">
              <a:lnSpc>
                <a:spcPct val="100000"/>
              </a:lnSpc>
              <a:spcBef>
                <a:spcPts val="0"/>
              </a:spcBef>
              <a:spcAft>
                <a:spcPts val="0"/>
              </a:spcAft>
              <a:buClr>
                <a:srgbClr val="000000"/>
              </a:buClr>
              <a:buSzPts val="4000"/>
              <a:buFont typeface="Arial"/>
              <a:buNone/>
            </a:pPr>
            <a:r>
              <a:rPr b="0" i="0" lang="en-US" sz="4000" u="none" cap="none" strike="noStrike">
                <a:solidFill>
                  <a:srgbClr val="000000"/>
                </a:solidFill>
                <a:latin typeface="Arial"/>
                <a:ea typeface="Arial"/>
                <a:cs typeface="Arial"/>
                <a:sym typeface="Arial"/>
              </a:rPr>
              <a:t>vi. policymakers</a:t>
            </a:r>
            <a:endParaRPr b="0" i="0" sz="4000" u="none" cap="none" strike="noStrike">
              <a:solidFill>
                <a:srgbClr val="000000"/>
              </a:solidFill>
              <a:latin typeface="Arial"/>
              <a:ea typeface="Arial"/>
              <a:cs typeface="Arial"/>
              <a:sym typeface="Arial"/>
            </a:endParaRPr>
          </a:p>
        </p:txBody>
      </p:sp>
      <p:sp>
        <p:nvSpPr>
          <p:cNvPr id="210" name="Google Shape;210;p22"/>
          <p:cNvSpPr txBox="1"/>
          <p:nvPr/>
        </p:nvSpPr>
        <p:spPr>
          <a:xfrm>
            <a:off x="0" y="9898518"/>
            <a:ext cx="9957660" cy="355482"/>
          </a:xfrm>
          <a:prstGeom prst="rect">
            <a:avLst/>
          </a:prstGeom>
          <a:noFill/>
          <a:ln>
            <a:noFill/>
          </a:ln>
        </p:spPr>
        <p:txBody>
          <a:bodyPr anchorCtr="0" anchor="t" bIns="45700" lIns="91425" spcFirstLastPara="1" rIns="91425" wrap="square" tIns="45700">
            <a:spAutoFit/>
          </a:bodyPr>
          <a:lstStyle/>
          <a:p>
            <a:pPr indent="0" lvl="0" marL="0" marR="0" rtl="0" algn="ctr">
              <a:lnSpc>
                <a:spcPct val="94993"/>
              </a:lnSpc>
              <a:spcBef>
                <a:spcPts val="0"/>
              </a:spcBef>
              <a:spcAft>
                <a:spcPts val="0"/>
              </a:spcAft>
              <a:buClr>
                <a:srgbClr val="000000"/>
              </a:buClr>
              <a:buSzPts val="1800"/>
              <a:buFont typeface="Arial"/>
              <a:buNone/>
            </a:pPr>
            <a:r>
              <a:rPr b="1" i="0" lang="en-US" sz="1800" u="none" cap="none" strike="noStrike">
                <a:solidFill>
                  <a:srgbClr val="462DD4"/>
                </a:solidFill>
                <a:latin typeface="Arial"/>
                <a:ea typeface="Arial"/>
                <a:cs typeface="Arial"/>
                <a:sym typeface="Arial"/>
              </a:rPr>
              <a:t>CPG MANAGEMENT OF BIPOLAR DISORDER (SECOND EDITION)</a:t>
            </a:r>
            <a:endParaRPr b="0" i="0" sz="1400" u="none" cap="none" strike="noStrike">
              <a:solidFill>
                <a:srgbClr val="000000"/>
              </a:solidFill>
              <a:latin typeface="Arial"/>
              <a:ea typeface="Arial"/>
              <a:cs typeface="Arial"/>
              <a:sym typeface="Arial"/>
            </a:endParaRPr>
          </a:p>
        </p:txBody>
      </p:sp>
      <p:sp>
        <p:nvSpPr>
          <p:cNvPr id="211" name="Google Shape;211;p22"/>
          <p:cNvSpPr txBox="1"/>
          <p:nvPr>
            <p:ph idx="12" type="sldNum"/>
          </p:nvPr>
        </p:nvSpPr>
        <p:spPr>
          <a:xfrm>
            <a:off x="16154400" y="0"/>
            <a:ext cx="21336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2000"/>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User</dc:creator>
</cp:coreProperties>
</file>